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0"/>
  </p:notesMasterIdLst>
  <p:sldIdLst>
    <p:sldId id="256" r:id="rId2"/>
    <p:sldId id="260" r:id="rId3"/>
    <p:sldId id="257" r:id="rId4"/>
    <p:sldId id="259" r:id="rId5"/>
    <p:sldId id="261" r:id="rId6"/>
    <p:sldId id="262" r:id="rId7"/>
    <p:sldId id="315" r:id="rId8"/>
    <p:sldId id="263" r:id="rId9"/>
    <p:sldId id="264" r:id="rId10"/>
    <p:sldId id="284" r:id="rId11"/>
    <p:sldId id="273" r:id="rId12"/>
    <p:sldId id="274" r:id="rId13"/>
    <p:sldId id="275" r:id="rId14"/>
    <p:sldId id="276" r:id="rId15"/>
    <p:sldId id="277" r:id="rId16"/>
    <p:sldId id="279" r:id="rId17"/>
    <p:sldId id="280" r:id="rId18"/>
    <p:sldId id="288" r:id="rId19"/>
    <p:sldId id="287" r:id="rId20"/>
    <p:sldId id="286" r:id="rId21"/>
    <p:sldId id="285" r:id="rId22"/>
    <p:sldId id="290" r:id="rId23"/>
    <p:sldId id="289" r:id="rId24"/>
    <p:sldId id="291" r:id="rId25"/>
    <p:sldId id="281" r:id="rId26"/>
    <p:sldId id="283" r:id="rId27"/>
    <p:sldId id="318" r:id="rId28"/>
    <p:sldId id="317" r:id="rId29"/>
    <p:sldId id="278" r:id="rId30"/>
    <p:sldId id="282" r:id="rId31"/>
    <p:sldId id="307" r:id="rId32"/>
    <p:sldId id="265" r:id="rId33"/>
    <p:sldId id="292" r:id="rId34"/>
    <p:sldId id="293" r:id="rId35"/>
    <p:sldId id="294" r:id="rId36"/>
    <p:sldId id="295" r:id="rId37"/>
    <p:sldId id="296" r:id="rId38"/>
    <p:sldId id="297" r:id="rId39"/>
    <p:sldId id="298" r:id="rId40"/>
    <p:sldId id="299" r:id="rId41"/>
    <p:sldId id="300" r:id="rId42"/>
    <p:sldId id="301" r:id="rId43"/>
    <p:sldId id="302" r:id="rId44"/>
    <p:sldId id="308" r:id="rId45"/>
    <p:sldId id="309" r:id="rId46"/>
    <p:sldId id="310" r:id="rId47"/>
    <p:sldId id="311" r:id="rId48"/>
    <p:sldId id="312" r:id="rId49"/>
    <p:sldId id="313" r:id="rId50"/>
    <p:sldId id="271" r:id="rId51"/>
    <p:sldId id="314" r:id="rId52"/>
    <p:sldId id="303" r:id="rId53"/>
    <p:sldId id="304" r:id="rId54"/>
    <p:sldId id="305" r:id="rId55"/>
    <p:sldId id="306" r:id="rId56"/>
    <p:sldId id="272" r:id="rId57"/>
    <p:sldId id="268" r:id="rId58"/>
    <p:sldId id="316"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p:scale>
          <a:sx n="95" d="100"/>
          <a:sy n="95" d="100"/>
        </p:scale>
        <p:origin x="62" y="3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204C5C-4F14-4CE0-9A80-455C259CCCE5}" type="datetimeFigureOut">
              <a:rPr lang="en-US"/>
              <a:t>8/17/2017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BBED1-5A6B-4CE7-B7EF-61EE26540900}" type="slidenum">
              <a:rPr lang="en-US"/>
              <a:t>‹#›</a:t>
            </a:fld>
            <a:endParaRPr lang="en-US"/>
          </a:p>
        </p:txBody>
      </p:sp>
    </p:spTree>
    <p:extLst>
      <p:ext uri="{BB962C8B-B14F-4D97-AF65-F5344CB8AC3E}">
        <p14:creationId xmlns:p14="http://schemas.microsoft.com/office/powerpoint/2010/main" val="20552917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6BBED1-5A6B-4CE7-B7EF-61EE26540900}" type="slidenum">
              <a:rPr lang="en-US"/>
              <a:t>1</a:t>
            </a:fld>
            <a:endParaRPr lang="en-US"/>
          </a:p>
        </p:txBody>
      </p:sp>
    </p:spTree>
    <p:extLst>
      <p:ext uri="{BB962C8B-B14F-4D97-AF65-F5344CB8AC3E}">
        <p14:creationId xmlns:p14="http://schemas.microsoft.com/office/powerpoint/2010/main" val="1017078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66BBED1-5A6B-4CE7-B7EF-61EE26540900}" type="slidenum">
              <a:rPr lang="en-US"/>
              <a:t>3</a:t>
            </a:fld>
            <a:endParaRPr lang="en-US"/>
          </a:p>
        </p:txBody>
      </p:sp>
    </p:spTree>
    <p:extLst>
      <p:ext uri="{BB962C8B-B14F-4D97-AF65-F5344CB8AC3E}">
        <p14:creationId xmlns:p14="http://schemas.microsoft.com/office/powerpoint/2010/main" val="2056294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8/17/2017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8/17/2017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8/17/2017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ros.org/reps/rep-0128.html" TargetMode="External"/><Relationship Id="rId2" Type="http://schemas.openxmlformats.org/officeDocument/2006/relationships/hyperlink" Target="http://wiki.ros.org/catkin/workspaces#Catkin_Workspaces"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iki.ros.org/ms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mathworks.com/help/robotics/examples/exchange-data-with-ros-publishers-and-subscribers.html?requestedDomain=www.mathworks.com"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www.ros.org/browse/list.php?package_type=package&amp;distro=indig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wiki.ros.org/catkin/commands/catkin_create_pkg" TargetMode="External"/><Relationship Id="rId7" Type="http://schemas.openxmlformats.org/officeDocument/2006/relationships/image" Target="../media/image20.png"/><Relationship Id="rId2" Type="http://schemas.openxmlformats.org/officeDocument/2006/relationships/hyperlink" Target="http://wiki.ros.org/rospack" TargetMode="External"/><Relationship Id="rId1" Type="http://schemas.openxmlformats.org/officeDocument/2006/relationships/slideLayout" Target="../slideLayouts/slideLayout2.xml"/><Relationship Id="rId6" Type="http://schemas.openxmlformats.org/officeDocument/2006/relationships/hyperlink" Target="http://wiki.ros.org/rqt" TargetMode="External"/><Relationship Id="rId5" Type="http://schemas.openxmlformats.org/officeDocument/2006/relationships/hyperlink" Target="http://wiki.ros.org/rosdep" TargetMode="External"/><Relationship Id="rId4" Type="http://schemas.openxmlformats.org/officeDocument/2006/relationships/hyperlink" Target="http://wiki.ros.org/catkin/commands/catkin_mak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python.org/3/tutorial/index.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mailto:your_username@remotehost.edu" TargetMode="External"/><Relationship Id="rId2" Type="http://schemas.openxmlformats.org/officeDocument/2006/relationships/hyperlink" Target="https://winscp.net/eng/index.php"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Z70_3wMFO24"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XPlTrIjvP0g" TargetMode="External"/><Relationship Id="rId1" Type="http://schemas.openxmlformats.org/officeDocument/2006/relationships/video" Target="https://www.youtube.com/embed/wZCPGiORz8k" TargetMode="External"/><Relationship Id="rId6" Type="http://schemas.openxmlformats.org/officeDocument/2006/relationships/image" Target="../media/image2.pn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2522" y="3004592"/>
            <a:ext cx="9144000" cy="2377408"/>
          </a:xfrm>
        </p:spPr>
        <p:txBody>
          <a:bodyPr vert="horz" lIns="91440" tIns="45720" rIns="91440" bIns="45720" rtlCol="0" anchor="t">
            <a:noAutofit/>
          </a:bodyPr>
          <a:lstStyle/>
          <a:p>
            <a:r>
              <a:rPr lang="en-US" sz="2800" b="1" dirty="0">
                <a:solidFill>
                  <a:srgbClr val="000000"/>
                </a:solidFill>
                <a:latin typeface="Calibri"/>
              </a:rPr>
              <a:t>ROS Workshop</a:t>
            </a:r>
          </a:p>
          <a:p>
            <a:r>
              <a:rPr lang="en-US" sz="3200" b="1" dirty="0">
                <a:solidFill>
                  <a:srgbClr val="000000"/>
                </a:solidFill>
                <a:latin typeface="Calibri"/>
              </a:rPr>
              <a:t>-Lecture 1-</a:t>
            </a:r>
            <a:endParaRPr lang="en-US" sz="3200" dirty="0">
              <a:solidFill>
                <a:srgbClr val="000000"/>
              </a:solidFill>
              <a:latin typeface="Calibri"/>
            </a:endParaRPr>
          </a:p>
          <a:p>
            <a:r>
              <a:rPr lang="en-US" sz="1800" b="1" dirty="0">
                <a:solidFill>
                  <a:srgbClr val="000000"/>
                </a:solidFill>
                <a:latin typeface="Calibri"/>
              </a:rPr>
              <a:t>Python - Raspberry Pi - Robot Operating System</a:t>
            </a:r>
          </a:p>
          <a:p>
            <a:endParaRPr lang="en-US" sz="1800" dirty="0">
              <a:solidFill>
                <a:srgbClr val="000000"/>
              </a:solidFill>
              <a:latin typeface="Calibri"/>
            </a:endParaRPr>
          </a:p>
          <a:p>
            <a:r>
              <a:rPr lang="en-US" sz="1800" dirty="0" err="1">
                <a:solidFill>
                  <a:srgbClr val="000000"/>
                </a:solidFill>
                <a:latin typeface="Calibri"/>
              </a:rPr>
              <a:t>Husnu</a:t>
            </a:r>
            <a:r>
              <a:rPr lang="en-US" sz="1800" dirty="0">
                <a:solidFill>
                  <a:srgbClr val="000000"/>
                </a:solidFill>
                <a:latin typeface="Calibri"/>
              </a:rPr>
              <a:t> Melih Erdogan</a:t>
            </a:r>
          </a:p>
          <a:p>
            <a:r>
              <a:rPr lang="en-US" sz="1800" dirty="0">
                <a:solidFill>
                  <a:srgbClr val="000000"/>
                </a:solidFill>
                <a:latin typeface="Calibri"/>
              </a:rPr>
              <a:t>Lab Assistant</a:t>
            </a:r>
            <a:endParaRPr lang="en-US" sz="1800" dirty="0">
              <a:latin typeface="Calibri"/>
            </a:endParaRPr>
          </a:p>
          <a:p>
            <a:r>
              <a:rPr lang="en-US" sz="1800" dirty="0">
                <a:solidFill>
                  <a:srgbClr val="000000"/>
                </a:solidFill>
                <a:latin typeface="Calibri"/>
              </a:rPr>
              <a:t>Intelligent Robotics Lab</a:t>
            </a:r>
          </a:p>
        </p:txBody>
      </p:sp>
      <p:pic>
        <p:nvPicPr>
          <p:cNvPr id="6" name="Picture 5" descr="Raspberry Pi and ROS  (Robotic Operating System)"/>
          <p:cNvPicPr>
            <a:picLocks noChangeAspect="1"/>
          </p:cNvPicPr>
          <p:nvPr/>
        </p:nvPicPr>
        <p:blipFill>
          <a:blip r:embed="rId3"/>
          <a:stretch>
            <a:fillRect/>
          </a:stretch>
        </p:blipFill>
        <p:spPr>
          <a:xfrm>
            <a:off x="3932139" y="0"/>
            <a:ext cx="4057927" cy="292499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977" y="5712814"/>
            <a:ext cx="3791089" cy="1015893"/>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Server</a:t>
            </a:r>
          </a:p>
        </p:txBody>
      </p:sp>
      <p:sp>
        <p:nvSpPr>
          <p:cNvPr id="3" name="Content Placeholder 2"/>
          <p:cNvSpPr>
            <a:spLocks noGrp="1"/>
          </p:cNvSpPr>
          <p:nvPr>
            <p:ph idx="1"/>
          </p:nvPr>
        </p:nvSpPr>
        <p:spPr/>
        <p:txBody>
          <a:bodyPr/>
          <a:lstStyle/>
          <a:p>
            <a:r>
              <a:rPr lang="en-US" dirty="0"/>
              <a:t>We have ROS installed server PC in our lab.</a:t>
            </a:r>
          </a:p>
          <a:p>
            <a:r>
              <a:rPr lang="en-US" dirty="0"/>
              <a:t>It runs Ubuntu 14.04</a:t>
            </a:r>
          </a:p>
          <a:p>
            <a:r>
              <a:rPr lang="en-US" dirty="0"/>
              <a:t>The version of ROS that is installed on the Server is Indigo</a:t>
            </a:r>
          </a:p>
          <a:p>
            <a:endParaRPr lang="en-US" dirty="0"/>
          </a:p>
          <a:p>
            <a:r>
              <a:rPr lang="en-US" b="1" dirty="0"/>
              <a:t>The IP Address: TBD</a:t>
            </a:r>
          </a:p>
          <a:p>
            <a:r>
              <a:rPr lang="en-US" dirty="0"/>
              <a:t>User Name: - Your First Name</a:t>
            </a:r>
          </a:p>
          <a:p>
            <a:r>
              <a:rPr lang="en-US" dirty="0"/>
              <a:t>Password: - ‘SpringROS12345’ - Do not forget to change your password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85641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Workspace Environment</a:t>
            </a:r>
          </a:p>
        </p:txBody>
      </p:sp>
      <p:sp>
        <p:nvSpPr>
          <p:cNvPr id="3" name="Content Placeholder 2"/>
          <p:cNvSpPr>
            <a:spLocks noGrp="1"/>
          </p:cNvSpPr>
          <p:nvPr>
            <p:ph idx="1"/>
          </p:nvPr>
        </p:nvSpPr>
        <p:spPr>
          <a:xfrm>
            <a:off x="838200" y="1825625"/>
            <a:ext cx="10515600" cy="4351338"/>
          </a:xfrm>
        </p:spPr>
        <p:txBody>
          <a:bodyPr>
            <a:normAutofit/>
          </a:bodyPr>
          <a:lstStyle/>
          <a:p>
            <a:r>
              <a:rPr lang="en-US" dirty="0"/>
              <a:t>Standard name for it </a:t>
            </a:r>
            <a:r>
              <a:rPr lang="en-US" dirty="0" err="1"/>
              <a:t>catkin_ws</a:t>
            </a:r>
            <a:endParaRPr lang="en-US" dirty="0"/>
          </a:p>
          <a:p>
            <a:r>
              <a:rPr lang="en-US" dirty="0"/>
              <a:t>You can use whatever name you want.</a:t>
            </a:r>
          </a:p>
          <a:p>
            <a:r>
              <a:rPr lang="en-US" dirty="0"/>
              <a:t>Check your work space.</a:t>
            </a:r>
          </a:p>
          <a:p>
            <a:r>
              <a:rPr lang="en-US" dirty="0"/>
              <a:t>First you need to source your setup.*sh.</a:t>
            </a:r>
          </a:p>
          <a:p>
            <a:r>
              <a:rPr lang="en-US" dirty="0"/>
              <a:t>The </a:t>
            </a:r>
            <a:r>
              <a:rPr lang="en-US" dirty="0" err="1"/>
              <a:t>setup.bash</a:t>
            </a:r>
            <a:r>
              <a:rPr lang="en-US" dirty="0"/>
              <a:t> files setup your environment variables and paths.</a:t>
            </a:r>
          </a:p>
          <a:p>
            <a:pPr marL="0" indent="0">
              <a:buNone/>
            </a:pPr>
            <a:endParaRPr lang="en-US" dirty="0"/>
          </a:p>
          <a:p>
            <a:pPr marL="0" indent="0">
              <a:buNone/>
            </a:pPr>
            <a:r>
              <a:rPr lang="en-US" dirty="0"/>
              <a:t>source /opt/</a:t>
            </a:r>
            <a:r>
              <a:rPr lang="en-US" dirty="0" err="1"/>
              <a:t>ros</a:t>
            </a:r>
            <a:r>
              <a:rPr lang="en-US" dirty="0"/>
              <a:t>/&lt;distro&gt;/</a:t>
            </a:r>
            <a:r>
              <a:rPr lang="en-US" dirty="0" err="1"/>
              <a:t>setup.bash</a:t>
            </a:r>
            <a:endParaRPr lang="en-US" dirty="0"/>
          </a:p>
          <a:p>
            <a:pPr marL="0" indent="0">
              <a:buNone/>
            </a:pPr>
            <a:r>
              <a:rPr lang="en-US" dirty="0"/>
              <a:t>Ex: source /opt/</a:t>
            </a:r>
            <a:r>
              <a:rPr lang="en-US" dirty="0" err="1"/>
              <a:t>ros</a:t>
            </a:r>
            <a:r>
              <a:rPr lang="en-US" dirty="0"/>
              <a:t>/kinetic/</a:t>
            </a:r>
            <a:r>
              <a:rPr lang="en-US" dirty="0" err="1"/>
              <a:t>setup.bash</a:t>
            </a:r>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809930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Create a Catkin Workspace</a:t>
            </a:r>
          </a:p>
        </p:txBody>
      </p:sp>
      <p:sp>
        <p:nvSpPr>
          <p:cNvPr id="3" name="Content Placeholder 2"/>
          <p:cNvSpPr>
            <a:spLocks noGrp="1"/>
          </p:cNvSpPr>
          <p:nvPr>
            <p:ph idx="1"/>
          </p:nvPr>
        </p:nvSpPr>
        <p:spPr>
          <a:xfrm>
            <a:off x="838200" y="1825625"/>
            <a:ext cx="10515600" cy="4815320"/>
          </a:xfrm>
        </p:spPr>
        <p:txBody>
          <a:bodyPr>
            <a:normAutofit/>
          </a:bodyPr>
          <a:lstStyle/>
          <a:p>
            <a:pPr marL="0" indent="0">
              <a:buNone/>
            </a:pPr>
            <a:r>
              <a:rPr lang="en-US" b="1" dirty="0"/>
              <a:t>What is catkin?</a:t>
            </a:r>
          </a:p>
          <a:p>
            <a:pPr marL="0" indent="0">
              <a:buNone/>
            </a:pPr>
            <a:endParaRPr lang="en-US" dirty="0"/>
          </a:p>
          <a:p>
            <a:pPr marL="0" indent="0">
              <a:buNone/>
            </a:pPr>
            <a:r>
              <a:rPr lang="en-US" dirty="0"/>
              <a:t>A </a:t>
            </a:r>
            <a:r>
              <a:rPr lang="en-US" dirty="0">
                <a:hlinkClick r:id="rId2"/>
              </a:rPr>
              <a:t>catkin workspace</a:t>
            </a:r>
            <a:r>
              <a:rPr lang="en-US" dirty="0"/>
              <a:t> is a folder where you modify, build, and install catkin packages. It is specified in </a:t>
            </a:r>
            <a:r>
              <a:rPr lang="en-US" dirty="0">
                <a:hlinkClick r:id="rId3"/>
              </a:rPr>
              <a:t>REP 128</a:t>
            </a:r>
            <a:r>
              <a:rPr lang="en-US" dirty="0"/>
              <a:t>. (wiki.ros.org) </a:t>
            </a:r>
          </a:p>
          <a:p>
            <a:pPr marL="0" indent="0">
              <a:buNone/>
            </a:pPr>
            <a:r>
              <a:rPr lang="en-US" dirty="0"/>
              <a:t>Catkin packages can be built as a standalone project, in the same way that normal </a:t>
            </a:r>
            <a:r>
              <a:rPr lang="en-US" dirty="0" err="1"/>
              <a:t>cmake</a:t>
            </a:r>
            <a:r>
              <a:rPr lang="en-US" dirty="0"/>
              <a:t> projects can be built, but </a:t>
            </a:r>
            <a:r>
              <a:rPr lang="en-US" b="1" i="1" u="sng" dirty="0"/>
              <a:t>catkin also provides the concept of workspaces, where you can build multiple, interdependent packages together all at once.</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03112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Create a Catkin Workspace</a:t>
            </a:r>
            <a:endParaRPr lang="en-US" dirty="0"/>
          </a:p>
        </p:txBody>
      </p:sp>
      <p:sp>
        <p:nvSpPr>
          <p:cNvPr id="3" name="Content Placeholder 2"/>
          <p:cNvSpPr>
            <a:spLocks noGrp="1"/>
          </p:cNvSpPr>
          <p:nvPr>
            <p:ph idx="1"/>
          </p:nvPr>
        </p:nvSpPr>
        <p:spPr>
          <a:xfrm>
            <a:off x="838200" y="1408545"/>
            <a:ext cx="10515600" cy="5449455"/>
          </a:xfrm>
        </p:spPr>
        <p:txBody>
          <a:bodyPr>
            <a:normAutofit fontScale="85000" lnSpcReduction="20000"/>
          </a:bodyPr>
          <a:lstStyle/>
          <a:p>
            <a:pPr marL="0" indent="0">
              <a:buNone/>
            </a:pPr>
            <a:r>
              <a:rPr lang="en-US" dirty="0"/>
              <a:t>- </a:t>
            </a:r>
            <a:r>
              <a:rPr lang="en-US" dirty="0" err="1"/>
              <a:t>mkdir</a:t>
            </a:r>
            <a:r>
              <a:rPr lang="en-US" dirty="0"/>
              <a:t> -p ~/</a:t>
            </a:r>
            <a:r>
              <a:rPr lang="en-US" dirty="0" err="1"/>
              <a:t>catkin_ws</a:t>
            </a:r>
            <a:r>
              <a:rPr lang="en-US" dirty="0"/>
              <a:t>/</a:t>
            </a:r>
            <a:r>
              <a:rPr lang="en-US" dirty="0" err="1"/>
              <a:t>src</a:t>
            </a:r>
            <a:r>
              <a:rPr lang="en-US" dirty="0"/>
              <a:t> </a:t>
            </a:r>
          </a:p>
          <a:p>
            <a:pPr marL="0" indent="0">
              <a:buNone/>
            </a:pPr>
            <a:r>
              <a:rPr lang="en-US" dirty="0"/>
              <a:t>(create a new directory called </a:t>
            </a:r>
            <a:r>
              <a:rPr lang="en-US" dirty="0" err="1"/>
              <a:t>src</a:t>
            </a:r>
            <a:r>
              <a:rPr lang="en-US" dirty="0"/>
              <a:t> in another directory called catkin </a:t>
            </a:r>
            <a:r>
              <a:rPr lang="en-US" dirty="0" err="1"/>
              <a:t>ws</a:t>
            </a:r>
            <a:r>
              <a:rPr lang="en-US" dirty="0"/>
              <a:t>)</a:t>
            </a:r>
          </a:p>
          <a:p>
            <a:pPr marL="0" indent="0">
              <a:buNone/>
            </a:pPr>
            <a:r>
              <a:rPr lang="en-US" dirty="0"/>
              <a:t>- cd ~/</a:t>
            </a:r>
            <a:r>
              <a:rPr lang="en-US" dirty="0" err="1"/>
              <a:t>catkin_ws</a:t>
            </a:r>
            <a:r>
              <a:rPr lang="en-US" dirty="0"/>
              <a:t>/</a:t>
            </a:r>
            <a:r>
              <a:rPr lang="en-US" dirty="0" err="1"/>
              <a:t>src</a:t>
            </a:r>
            <a:r>
              <a:rPr lang="en-US" dirty="0"/>
              <a:t> </a:t>
            </a:r>
          </a:p>
          <a:p>
            <a:pPr marL="0" indent="0">
              <a:buNone/>
            </a:pPr>
            <a:r>
              <a:rPr lang="en-US" dirty="0"/>
              <a:t>( go into the </a:t>
            </a:r>
            <a:r>
              <a:rPr lang="en-US" dirty="0" err="1"/>
              <a:t>src</a:t>
            </a:r>
            <a:r>
              <a:rPr lang="en-US" dirty="0"/>
              <a:t> directory)</a:t>
            </a:r>
          </a:p>
          <a:p>
            <a:pPr marL="0" indent="0">
              <a:buNone/>
            </a:pPr>
            <a:r>
              <a:rPr lang="en-US" dirty="0"/>
              <a:t> - </a:t>
            </a:r>
            <a:r>
              <a:rPr lang="en-US" dirty="0" err="1"/>
              <a:t>catkin_init_workspace</a:t>
            </a:r>
            <a:endParaRPr lang="en-US" dirty="0"/>
          </a:p>
          <a:p>
            <a:pPr marL="0" indent="0">
              <a:buNone/>
            </a:pPr>
            <a:r>
              <a:rPr lang="en-US" dirty="0"/>
              <a:t>(initialize the workspace)</a:t>
            </a:r>
          </a:p>
          <a:p>
            <a:pPr>
              <a:buFontTx/>
              <a:buChar char="-"/>
            </a:pPr>
            <a:r>
              <a:rPr lang="en-US" dirty="0"/>
              <a:t>cd ~/</a:t>
            </a:r>
            <a:r>
              <a:rPr lang="en-US" dirty="0" err="1"/>
              <a:t>catkin_ws</a:t>
            </a:r>
            <a:r>
              <a:rPr lang="en-US" dirty="0"/>
              <a:t>/</a:t>
            </a:r>
          </a:p>
          <a:p>
            <a:pPr marL="0" indent="0">
              <a:buNone/>
            </a:pPr>
            <a:r>
              <a:rPr lang="en-US" dirty="0"/>
              <a:t>(go into your brand new workspace)</a:t>
            </a:r>
          </a:p>
          <a:p>
            <a:pPr>
              <a:buFontTx/>
              <a:buChar char="-"/>
            </a:pPr>
            <a:r>
              <a:rPr lang="en-US" dirty="0" err="1"/>
              <a:t>catkin_make</a:t>
            </a:r>
            <a:endParaRPr lang="en-US" dirty="0"/>
          </a:p>
          <a:p>
            <a:pPr marL="0" indent="0">
              <a:buNone/>
            </a:pPr>
            <a:r>
              <a:rPr lang="en-US" dirty="0"/>
              <a:t>(build your code in a catkin workspace) </a:t>
            </a:r>
          </a:p>
          <a:p>
            <a:pPr>
              <a:buFontTx/>
              <a:buChar char="-"/>
            </a:pPr>
            <a:r>
              <a:rPr lang="en-US" dirty="0"/>
              <a:t>source </a:t>
            </a:r>
            <a:r>
              <a:rPr lang="en-US" dirty="0" err="1"/>
              <a:t>devel</a:t>
            </a:r>
            <a:r>
              <a:rPr lang="en-US" dirty="0"/>
              <a:t>/</a:t>
            </a:r>
            <a:r>
              <a:rPr lang="en-US" dirty="0" err="1"/>
              <a:t>setup.bash</a:t>
            </a:r>
            <a:endParaRPr lang="en-US" dirty="0"/>
          </a:p>
          <a:p>
            <a:pPr marL="0" indent="0">
              <a:buNone/>
            </a:pPr>
            <a:r>
              <a:rPr lang="en-US" dirty="0"/>
              <a:t>(Before continuing make sure you source your new setup.*sh file) </a:t>
            </a:r>
          </a:p>
          <a:p>
            <a:pPr>
              <a:buFontTx/>
              <a:buChar char="-"/>
            </a:pPr>
            <a:r>
              <a:rPr lang="en-US" dirty="0"/>
              <a:t>echo $ROS_PACKAGE_PATH</a:t>
            </a:r>
          </a:p>
          <a:p>
            <a:pPr marL="0" indent="0">
              <a:buNone/>
            </a:pPr>
            <a:r>
              <a:rPr lang="en-US" dirty="0"/>
              <a:t>Test your path: /home/</a:t>
            </a:r>
            <a:r>
              <a:rPr lang="en-US" dirty="0" err="1"/>
              <a:t>youruser</a:t>
            </a:r>
            <a:r>
              <a:rPr lang="en-US" dirty="0"/>
              <a:t>/</a:t>
            </a:r>
            <a:r>
              <a:rPr lang="en-US" dirty="0" err="1"/>
              <a:t>catkin_ws</a:t>
            </a:r>
            <a:r>
              <a:rPr lang="en-US" dirty="0"/>
              <a:t>/</a:t>
            </a:r>
            <a:r>
              <a:rPr lang="en-US" dirty="0" err="1"/>
              <a:t>src</a:t>
            </a:r>
            <a:r>
              <a:rPr lang="en-US" dirty="0"/>
              <a:t>:/opt/</a:t>
            </a:r>
            <a:r>
              <a:rPr lang="en-US" dirty="0" err="1"/>
              <a:t>ros</a:t>
            </a:r>
            <a:r>
              <a:rPr lang="en-US" dirty="0"/>
              <a:t>/kinetic/share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36332" y="6135699"/>
            <a:ext cx="2195777" cy="588399"/>
          </a:xfrm>
          <a:prstGeom prst="rect">
            <a:avLst/>
          </a:prstGeom>
        </p:spPr>
      </p:pic>
    </p:spTree>
    <p:extLst>
      <p:ext uri="{BB962C8B-B14F-4D97-AF65-F5344CB8AC3E}">
        <p14:creationId xmlns:p14="http://schemas.microsoft.com/office/powerpoint/2010/main" val="2169913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Master</a:t>
            </a:r>
          </a:p>
        </p:txBody>
      </p:sp>
      <p:sp>
        <p:nvSpPr>
          <p:cNvPr id="3" name="Content Placeholder 2"/>
          <p:cNvSpPr>
            <a:spLocks noGrp="1"/>
          </p:cNvSpPr>
          <p:nvPr>
            <p:ph idx="1"/>
          </p:nvPr>
        </p:nvSpPr>
        <p:spPr/>
        <p:txBody>
          <a:bodyPr/>
          <a:lstStyle/>
          <a:p>
            <a:r>
              <a:rPr lang="en-US" dirty="0"/>
              <a:t>In charge of managing the communication between nodes</a:t>
            </a:r>
          </a:p>
          <a:p>
            <a:r>
              <a:rPr lang="en-US" dirty="0"/>
              <a:t>Every node registers with the master when you run them</a:t>
            </a:r>
          </a:p>
          <a:p>
            <a:endParaRPr lang="en-US" dirty="0"/>
          </a:p>
          <a:p>
            <a:r>
              <a:rPr lang="en-US" dirty="0"/>
              <a:t>In order to start a master type:</a:t>
            </a:r>
          </a:p>
          <a:p>
            <a:pPr lvl="1"/>
            <a:r>
              <a:rPr lang="en-US" dirty="0" err="1"/>
              <a:t>roscore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68356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Nodes</a:t>
            </a:r>
          </a:p>
        </p:txBody>
      </p:sp>
      <p:sp>
        <p:nvSpPr>
          <p:cNvPr id="3" name="Content Placeholder 2"/>
          <p:cNvSpPr>
            <a:spLocks noGrp="1"/>
          </p:cNvSpPr>
          <p:nvPr>
            <p:ph idx="1"/>
          </p:nvPr>
        </p:nvSpPr>
        <p:spPr>
          <a:xfrm>
            <a:off x="838200" y="1442720"/>
            <a:ext cx="10515600" cy="5008880"/>
          </a:xfrm>
        </p:spPr>
        <p:txBody>
          <a:bodyPr>
            <a:normAutofit lnSpcReduction="10000"/>
          </a:bodyPr>
          <a:lstStyle/>
          <a:p>
            <a:r>
              <a:rPr lang="en-US" dirty="0"/>
              <a:t>Single-purpose, executable program written in Python, C++, </a:t>
            </a:r>
            <a:r>
              <a:rPr lang="en-US" dirty="0" err="1"/>
              <a:t>Matlab</a:t>
            </a:r>
            <a:r>
              <a:rPr lang="en-US" dirty="0"/>
              <a:t> </a:t>
            </a:r>
            <a:r>
              <a:rPr lang="en-US" dirty="0" err="1"/>
              <a:t>etc</a:t>
            </a:r>
            <a:endParaRPr lang="en-US" dirty="0"/>
          </a:p>
          <a:p>
            <a:r>
              <a:rPr lang="en-US" dirty="0"/>
              <a:t>Individually complied, executed and managed. </a:t>
            </a:r>
          </a:p>
          <a:p>
            <a:r>
              <a:rPr lang="en-US" dirty="0"/>
              <a:t>You can run, stop, and kill nodes whenever you want.</a:t>
            </a:r>
          </a:p>
          <a:p>
            <a:r>
              <a:rPr lang="en-US" dirty="0"/>
              <a:t>They run in parallel.</a:t>
            </a:r>
          </a:p>
          <a:p>
            <a:r>
              <a:rPr lang="en-US" dirty="0"/>
              <a:t>In order to run a node type:</a:t>
            </a:r>
          </a:p>
          <a:p>
            <a:pPr lvl="1"/>
            <a:r>
              <a:rPr lang="en-US" dirty="0" err="1"/>
              <a:t>rosrun</a:t>
            </a:r>
            <a:r>
              <a:rPr lang="en-US" dirty="0"/>
              <a:t> </a:t>
            </a:r>
            <a:r>
              <a:rPr lang="en-US" dirty="0" err="1"/>
              <a:t>package_name</a:t>
            </a:r>
            <a:r>
              <a:rPr lang="en-US" dirty="0"/>
              <a:t> </a:t>
            </a:r>
            <a:r>
              <a:rPr lang="en-US" dirty="0" err="1"/>
              <a:t>node_name</a:t>
            </a:r>
            <a:r>
              <a:rPr lang="en-US" dirty="0"/>
              <a:t> </a:t>
            </a:r>
          </a:p>
          <a:p>
            <a:r>
              <a:rPr lang="en-US" dirty="0"/>
              <a:t>See active nodes running on ROS</a:t>
            </a:r>
          </a:p>
          <a:p>
            <a:pPr lvl="1"/>
            <a:r>
              <a:rPr lang="en-US" dirty="0" err="1"/>
              <a:t>rosnode</a:t>
            </a:r>
            <a:r>
              <a:rPr lang="en-US" dirty="0"/>
              <a:t> list</a:t>
            </a:r>
          </a:p>
          <a:p>
            <a:r>
              <a:rPr lang="en-US" dirty="0"/>
              <a:t>In order to get more information about nodes type:</a:t>
            </a:r>
          </a:p>
          <a:p>
            <a:pPr lvl="1"/>
            <a:r>
              <a:rPr lang="en-US" dirty="0" err="1"/>
              <a:t>rosnode</a:t>
            </a:r>
            <a:r>
              <a:rPr lang="en-US" dirty="0"/>
              <a:t> info </a:t>
            </a:r>
            <a:r>
              <a:rPr lang="en-US" dirty="0" err="1"/>
              <a:t>node_name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855301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ROS Master and Nodes</a:t>
            </a:r>
          </a:p>
        </p:txBody>
      </p:sp>
      <p:sp>
        <p:nvSpPr>
          <p:cNvPr id="4" name="Rectangle 3"/>
          <p:cNvSpPr/>
          <p:nvPr/>
        </p:nvSpPr>
        <p:spPr>
          <a:xfrm>
            <a:off x="4704080" y="231044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ROS Master</a:t>
            </a:r>
          </a:p>
        </p:txBody>
      </p:sp>
      <p:sp>
        <p:nvSpPr>
          <p:cNvPr id="8" name="Rectangle 7"/>
          <p:cNvSpPr/>
          <p:nvPr/>
        </p:nvSpPr>
        <p:spPr>
          <a:xfrm>
            <a:off x="1452880" y="405796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Node 1</a:t>
            </a:r>
          </a:p>
        </p:txBody>
      </p:sp>
      <p:sp>
        <p:nvSpPr>
          <p:cNvPr id="9" name="Rectangle 8"/>
          <p:cNvSpPr/>
          <p:nvPr/>
        </p:nvSpPr>
        <p:spPr>
          <a:xfrm>
            <a:off x="4704080" y="405796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Node 2</a:t>
            </a:r>
          </a:p>
        </p:txBody>
      </p:sp>
      <p:sp>
        <p:nvSpPr>
          <p:cNvPr id="10" name="Rectangle 9"/>
          <p:cNvSpPr/>
          <p:nvPr/>
        </p:nvSpPr>
        <p:spPr>
          <a:xfrm>
            <a:off x="7955280" y="405796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Node 3</a:t>
            </a:r>
          </a:p>
        </p:txBody>
      </p:sp>
      <p:cxnSp>
        <p:nvCxnSpPr>
          <p:cNvPr id="14" name="Straight Arrow Connector 13"/>
          <p:cNvCxnSpPr>
            <a:stCxn id="8" idx="0"/>
            <a:endCxn id="4" idx="1"/>
          </p:cNvCxnSpPr>
          <p:nvPr/>
        </p:nvCxnSpPr>
        <p:spPr>
          <a:xfrm flipV="1">
            <a:off x="2763520" y="2831148"/>
            <a:ext cx="1940560" cy="1226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p:cNvCxnSpPr>
            <a:cxnSpLocks/>
            <a:stCxn id="9" idx="0"/>
            <a:endCxn id="4" idx="2"/>
          </p:cNvCxnSpPr>
          <p:nvPr/>
        </p:nvCxnSpPr>
        <p:spPr>
          <a:xfrm flipV="1">
            <a:off x="6014720" y="3351848"/>
            <a:ext cx="0" cy="706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cxnSpLocks/>
            <a:stCxn id="10" idx="0"/>
            <a:endCxn id="4" idx="3"/>
          </p:cNvCxnSpPr>
          <p:nvPr/>
        </p:nvCxnSpPr>
        <p:spPr>
          <a:xfrm flipH="1" flipV="1">
            <a:off x="7325360" y="2831148"/>
            <a:ext cx="1940560" cy="1226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0" name="TextBox 29"/>
          <p:cNvSpPr txBox="1"/>
          <p:nvPr/>
        </p:nvSpPr>
        <p:spPr>
          <a:xfrm>
            <a:off x="2438401" y="3156308"/>
            <a:ext cx="1304524" cy="369332"/>
          </a:xfrm>
          <a:prstGeom prst="rect">
            <a:avLst/>
          </a:prstGeom>
          <a:noFill/>
        </p:spPr>
        <p:txBody>
          <a:bodyPr wrap="none" rtlCol="0">
            <a:spAutoFit/>
          </a:bodyPr>
          <a:lstStyle/>
          <a:p>
            <a:r>
              <a:rPr lang="en-US" dirty="0"/>
              <a:t>Registration</a:t>
            </a:r>
          </a:p>
        </p:txBody>
      </p:sp>
      <p:sp>
        <p:nvSpPr>
          <p:cNvPr id="32" name="TextBox 31"/>
          <p:cNvSpPr txBox="1"/>
          <p:nvPr/>
        </p:nvSpPr>
        <p:spPr>
          <a:xfrm>
            <a:off x="8483599" y="3240644"/>
            <a:ext cx="1304524" cy="369332"/>
          </a:xfrm>
          <a:prstGeom prst="rect">
            <a:avLst/>
          </a:prstGeom>
          <a:noFill/>
        </p:spPr>
        <p:txBody>
          <a:bodyPr wrap="none" rtlCol="0">
            <a:spAutoFit/>
          </a:bodyPr>
          <a:lstStyle/>
          <a:p>
            <a:r>
              <a:rPr lang="en-US" dirty="0"/>
              <a:t>Registration</a:t>
            </a:r>
          </a:p>
        </p:txBody>
      </p:sp>
      <p:sp>
        <p:nvSpPr>
          <p:cNvPr id="33" name="TextBox 32"/>
          <p:cNvSpPr txBox="1"/>
          <p:nvPr/>
        </p:nvSpPr>
        <p:spPr>
          <a:xfrm>
            <a:off x="6167121" y="3503216"/>
            <a:ext cx="1304524" cy="369332"/>
          </a:xfrm>
          <a:prstGeom prst="rect">
            <a:avLst/>
          </a:prstGeom>
          <a:noFill/>
        </p:spPr>
        <p:txBody>
          <a:bodyPr wrap="none" rtlCol="0">
            <a:spAutoFit/>
          </a:bodyPr>
          <a:lstStyle/>
          <a:p>
            <a:r>
              <a:rPr lang="en-US" dirty="0"/>
              <a:t>Registration</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34994" y="5861980"/>
            <a:ext cx="3070989" cy="822929"/>
          </a:xfrm>
          <a:prstGeom prst="rect">
            <a:avLst/>
          </a:prstGeom>
        </p:spPr>
      </p:pic>
    </p:spTree>
    <p:extLst>
      <p:ext uri="{BB962C8B-B14F-4D97-AF65-F5344CB8AC3E}">
        <p14:creationId xmlns:p14="http://schemas.microsoft.com/office/powerpoint/2010/main" val="633757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Topics</a:t>
            </a:r>
            <a:endParaRPr lang="en-US" dirty="0"/>
          </a:p>
        </p:txBody>
      </p:sp>
      <p:sp>
        <p:nvSpPr>
          <p:cNvPr id="3" name="Content Placeholder 2"/>
          <p:cNvSpPr>
            <a:spLocks noGrp="1"/>
          </p:cNvSpPr>
          <p:nvPr>
            <p:ph idx="1"/>
          </p:nvPr>
        </p:nvSpPr>
        <p:spPr>
          <a:xfrm>
            <a:off x="838200" y="1529751"/>
            <a:ext cx="10515600" cy="4647212"/>
          </a:xfrm>
        </p:spPr>
        <p:txBody>
          <a:bodyPr>
            <a:normAutofit fontScale="70000" lnSpcReduction="20000"/>
          </a:bodyPr>
          <a:lstStyle/>
          <a:p>
            <a:r>
              <a:rPr lang="en-US" dirty="0"/>
              <a:t>ROS Nodes communicate over topics.</a:t>
            </a:r>
          </a:p>
          <a:p>
            <a:pPr marL="0" indent="0">
              <a:buNone/>
            </a:pPr>
            <a:endParaRPr lang="en-US" dirty="0"/>
          </a:p>
          <a:p>
            <a:r>
              <a:rPr lang="en-US" dirty="0"/>
              <a:t>Each node can publish or subscribe topics</a:t>
            </a:r>
          </a:p>
          <a:p>
            <a:endParaRPr lang="en-US" dirty="0"/>
          </a:p>
          <a:p>
            <a:r>
              <a:rPr lang="en-US" dirty="0"/>
              <a:t>When one of the nodes register with the master, node also tells master that I am the publisher of these topics. Therefore, other nodes can know who publishes that topic and subtribe that topic.</a:t>
            </a:r>
          </a:p>
          <a:p>
            <a:pPr marL="0" indent="0">
              <a:buNone/>
            </a:pPr>
            <a:endParaRPr lang="en-US" dirty="0"/>
          </a:p>
          <a:p>
            <a:r>
              <a:rPr lang="en-US" dirty="0"/>
              <a:t>List all active topics :</a:t>
            </a:r>
          </a:p>
          <a:p>
            <a:pPr lvl="1"/>
            <a:r>
              <a:rPr lang="en-US" dirty="0" err="1"/>
              <a:t>rostopic</a:t>
            </a:r>
            <a:r>
              <a:rPr lang="en-US" dirty="0"/>
              <a:t> list</a:t>
            </a:r>
          </a:p>
          <a:p>
            <a:r>
              <a:rPr lang="en-US" dirty="0"/>
              <a:t>Subscribe and print the contents of a topic</a:t>
            </a:r>
          </a:p>
          <a:p>
            <a:pPr lvl="1"/>
            <a:r>
              <a:rPr lang="en-US" dirty="0" err="1"/>
              <a:t>rostopic</a:t>
            </a:r>
            <a:r>
              <a:rPr lang="en-US" dirty="0"/>
              <a:t> echo /topic-name</a:t>
            </a:r>
          </a:p>
          <a:p>
            <a:r>
              <a:rPr lang="en-US" dirty="0"/>
              <a:t>Show information about the topic</a:t>
            </a:r>
          </a:p>
          <a:p>
            <a:pPr lvl="1"/>
            <a:r>
              <a:rPr lang="en-US" dirty="0" err="1"/>
              <a:t>rostopic</a:t>
            </a:r>
            <a:r>
              <a:rPr lang="en-US" dirty="0"/>
              <a:t> info /topic-name</a:t>
            </a:r>
          </a:p>
          <a:p>
            <a:r>
              <a:rPr lang="en-US" dirty="0"/>
              <a:t>Show all the other possible </a:t>
            </a:r>
            <a:r>
              <a:rPr lang="en-US" dirty="0" err="1"/>
              <a:t>rostopic</a:t>
            </a:r>
            <a:r>
              <a:rPr lang="en-US" dirty="0"/>
              <a:t> commands</a:t>
            </a:r>
          </a:p>
          <a:p>
            <a:pPr lvl="1"/>
            <a:r>
              <a:rPr lang="en-US" dirty="0" err="1"/>
              <a:t>rostopic</a:t>
            </a:r>
            <a:r>
              <a:rPr lang="en-US" dirty="0"/>
              <a:t> -h</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6708010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ROS Topic Commands	</a:t>
            </a:r>
          </a:p>
        </p:txBody>
      </p:sp>
      <p:sp>
        <p:nvSpPr>
          <p:cNvPr id="3" name="Content Placeholder 2"/>
          <p:cNvSpPr>
            <a:spLocks noGrp="1"/>
          </p:cNvSpPr>
          <p:nvPr>
            <p:ph idx="1"/>
          </p:nvPr>
        </p:nvSpPr>
        <p:spPr/>
        <p:txBody>
          <a:bodyPr/>
          <a:lstStyle/>
          <a:p>
            <a:r>
              <a:rPr lang="en-US" dirty="0" err="1"/>
              <a:t>rostopic</a:t>
            </a:r>
            <a:r>
              <a:rPr lang="en-US" dirty="0"/>
              <a:t> </a:t>
            </a:r>
            <a:r>
              <a:rPr lang="en-US" dirty="0" err="1"/>
              <a:t>bw</a:t>
            </a:r>
            <a:r>
              <a:rPr lang="en-US" dirty="0"/>
              <a:t>     display bandwidth used by topic</a:t>
            </a:r>
          </a:p>
          <a:p>
            <a:r>
              <a:rPr lang="en-US" dirty="0" err="1"/>
              <a:t>rostopic</a:t>
            </a:r>
            <a:r>
              <a:rPr lang="en-US" dirty="0"/>
              <a:t> echo   print messages to screen</a:t>
            </a:r>
          </a:p>
          <a:p>
            <a:r>
              <a:rPr lang="en-US" dirty="0" err="1"/>
              <a:t>rostopic</a:t>
            </a:r>
            <a:r>
              <a:rPr lang="en-US" dirty="0"/>
              <a:t> </a:t>
            </a:r>
            <a:r>
              <a:rPr lang="en-US" dirty="0" err="1"/>
              <a:t>hz</a:t>
            </a:r>
            <a:r>
              <a:rPr lang="en-US" dirty="0"/>
              <a:t>     display publishing rate of topic    </a:t>
            </a:r>
          </a:p>
          <a:p>
            <a:r>
              <a:rPr lang="en-US" dirty="0" err="1"/>
              <a:t>rostopic</a:t>
            </a:r>
            <a:r>
              <a:rPr lang="en-US" dirty="0"/>
              <a:t> list   print information about active topics</a:t>
            </a:r>
          </a:p>
          <a:p>
            <a:r>
              <a:rPr lang="en-US" dirty="0" err="1"/>
              <a:t>rostopic</a:t>
            </a:r>
            <a:r>
              <a:rPr lang="en-US" dirty="0"/>
              <a:t> pub    publish data to topic</a:t>
            </a:r>
          </a:p>
          <a:p>
            <a:r>
              <a:rPr lang="en-US" dirty="0" err="1"/>
              <a:t>rostopic</a:t>
            </a:r>
            <a:r>
              <a:rPr lang="en-US" dirty="0"/>
              <a:t> type   print topic type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008937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
            </a:r>
            <a:r>
              <a:rPr lang="en-US" dirty="0" err="1"/>
              <a:t>rqt</a:t>
            </a:r>
            <a:r>
              <a:rPr lang="en-US" dirty="0"/>
              <a:t>-graph</a:t>
            </a:r>
          </a:p>
        </p:txBody>
      </p:sp>
      <p:sp>
        <p:nvSpPr>
          <p:cNvPr id="3" name="Content Placeholder 2"/>
          <p:cNvSpPr>
            <a:spLocks noGrp="1"/>
          </p:cNvSpPr>
          <p:nvPr>
            <p:ph idx="1"/>
          </p:nvPr>
        </p:nvSpPr>
        <p:spPr>
          <a:xfrm>
            <a:off x="838200" y="1690688"/>
            <a:ext cx="10515600" cy="1910352"/>
          </a:xfrm>
        </p:spPr>
        <p:txBody>
          <a:bodyPr/>
          <a:lstStyle/>
          <a:p>
            <a:r>
              <a:rPr lang="en-US" dirty="0" err="1"/>
              <a:t>rqt_graph</a:t>
            </a:r>
            <a:r>
              <a:rPr lang="en-US" dirty="0"/>
              <a:t> tool is used to create a dynamic graph of what's going on in the system that includes all nodes and topics</a:t>
            </a:r>
          </a:p>
          <a:p>
            <a:r>
              <a:rPr lang="en-US" dirty="0"/>
              <a:t>To run </a:t>
            </a:r>
            <a:r>
              <a:rPr lang="en-US" dirty="0" err="1"/>
              <a:t>rqt</a:t>
            </a:r>
            <a:r>
              <a:rPr lang="en-US" dirty="0"/>
              <a:t>-graph</a:t>
            </a:r>
          </a:p>
          <a:p>
            <a:pPr lvl="1"/>
            <a:r>
              <a:rPr lang="en-US" dirty="0" err="1"/>
              <a:t>rosrun</a:t>
            </a:r>
            <a:r>
              <a:rPr lang="en-US" dirty="0"/>
              <a:t> </a:t>
            </a:r>
            <a:r>
              <a:rPr lang="en-US" dirty="0" err="1"/>
              <a:t>rqt_graph</a:t>
            </a:r>
            <a:r>
              <a:rPr lang="en-US" dirty="0"/>
              <a:t> </a:t>
            </a:r>
            <a:r>
              <a:rPr lang="en-US" dirty="0" err="1"/>
              <a:t>rqt_graph</a:t>
            </a:r>
            <a:endParaRPr lang="en-US" dirty="0"/>
          </a:p>
        </p:txBody>
      </p:sp>
      <p:pic>
        <p:nvPicPr>
          <p:cNvPr id="6" name="Picture 2" descr="rqt_graph_turtle_ke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447" y="3601040"/>
            <a:ext cx="9173106" cy="24688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0389" y="6224095"/>
            <a:ext cx="2365594" cy="633905"/>
          </a:xfrm>
          <a:prstGeom prst="rect">
            <a:avLst/>
          </a:prstGeom>
        </p:spPr>
      </p:pic>
    </p:spTree>
    <p:extLst>
      <p:ext uri="{BB962C8B-B14F-4D97-AF65-F5344CB8AC3E}">
        <p14:creationId xmlns:p14="http://schemas.microsoft.com/office/powerpoint/2010/main" val="2426252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Grading Options</a:t>
            </a:r>
            <a:r>
              <a:rPr lang="en-US" dirty="0"/>
              <a:t>	</a:t>
            </a:r>
          </a:p>
        </p:txBody>
      </p:sp>
      <p:sp>
        <p:nvSpPr>
          <p:cNvPr id="3" name="Content Placeholder 2"/>
          <p:cNvSpPr>
            <a:spLocks noGrp="1"/>
          </p:cNvSpPr>
          <p:nvPr>
            <p:ph idx="1"/>
          </p:nvPr>
        </p:nvSpPr>
        <p:spPr>
          <a:xfrm>
            <a:off x="360218" y="2365112"/>
            <a:ext cx="11471564" cy="1314739"/>
          </a:xfrm>
        </p:spPr>
        <p:txBody>
          <a:bodyPr>
            <a:normAutofit/>
          </a:bodyPr>
          <a:lstStyle/>
          <a:p>
            <a:r>
              <a:rPr lang="en-US" dirty="0"/>
              <a:t>Option 1 : ROS Lectures %30 (1-2 Hours per week) + Short ROS Assignments</a:t>
            </a:r>
          </a:p>
          <a:p>
            <a:r>
              <a:rPr lang="en-US" dirty="0"/>
              <a:t>Option 2 : Lab Hours %15 (2 Hours per week) + Lab Reports %15 (one page)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778988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b="1" dirty="0"/>
              <a:t>ROS Master, Nodes, Topics</a:t>
            </a:r>
          </a:p>
        </p:txBody>
      </p:sp>
      <p:sp>
        <p:nvSpPr>
          <p:cNvPr id="16" name="Rectangle 15"/>
          <p:cNvSpPr/>
          <p:nvPr/>
        </p:nvSpPr>
        <p:spPr>
          <a:xfrm>
            <a:off x="4663440" y="169068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ROS Master</a:t>
            </a:r>
          </a:p>
        </p:txBody>
      </p:sp>
      <p:sp>
        <p:nvSpPr>
          <p:cNvPr id="17" name="Rectangle 16"/>
          <p:cNvSpPr/>
          <p:nvPr/>
        </p:nvSpPr>
        <p:spPr>
          <a:xfrm>
            <a:off x="1412240" y="343820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Node 1</a:t>
            </a:r>
          </a:p>
          <a:p>
            <a:pPr algn="ctr"/>
            <a:r>
              <a:rPr lang="en-US" sz="1600" b="1" dirty="0"/>
              <a:t>Publisher</a:t>
            </a:r>
          </a:p>
        </p:txBody>
      </p:sp>
      <p:sp>
        <p:nvSpPr>
          <p:cNvPr id="18" name="Rectangle 17"/>
          <p:cNvSpPr/>
          <p:nvPr/>
        </p:nvSpPr>
        <p:spPr>
          <a:xfrm>
            <a:off x="4663440" y="343820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Node 2</a:t>
            </a:r>
          </a:p>
          <a:p>
            <a:pPr algn="ctr"/>
            <a:r>
              <a:rPr lang="en-US" sz="1600" b="1" dirty="0"/>
              <a:t>Subscriber</a:t>
            </a:r>
          </a:p>
        </p:txBody>
      </p:sp>
      <p:sp>
        <p:nvSpPr>
          <p:cNvPr id="19" name="Rectangle 18"/>
          <p:cNvSpPr/>
          <p:nvPr/>
        </p:nvSpPr>
        <p:spPr>
          <a:xfrm>
            <a:off x="7914640" y="3438208"/>
            <a:ext cx="2621280" cy="1041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Node 3</a:t>
            </a:r>
          </a:p>
          <a:p>
            <a:pPr algn="ctr"/>
            <a:r>
              <a:rPr lang="en-US" sz="1600" b="1" dirty="0"/>
              <a:t>Subscriber and Publisher</a:t>
            </a:r>
          </a:p>
        </p:txBody>
      </p:sp>
      <p:cxnSp>
        <p:nvCxnSpPr>
          <p:cNvPr id="20" name="Straight Arrow Connector 19"/>
          <p:cNvCxnSpPr>
            <a:stCxn id="17" idx="0"/>
            <a:endCxn id="16" idx="1"/>
          </p:cNvCxnSpPr>
          <p:nvPr/>
        </p:nvCxnSpPr>
        <p:spPr>
          <a:xfrm flipV="1">
            <a:off x="2722880" y="2211388"/>
            <a:ext cx="1940560" cy="1226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a:cxnSpLocks/>
            <a:stCxn id="18" idx="0"/>
            <a:endCxn id="16" idx="2"/>
          </p:cNvCxnSpPr>
          <p:nvPr/>
        </p:nvCxnSpPr>
        <p:spPr>
          <a:xfrm flipV="1">
            <a:off x="5974080" y="2732088"/>
            <a:ext cx="0" cy="7061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a:cxnSpLocks/>
            <a:stCxn id="19" idx="0"/>
            <a:endCxn id="16" idx="3"/>
          </p:cNvCxnSpPr>
          <p:nvPr/>
        </p:nvCxnSpPr>
        <p:spPr>
          <a:xfrm flipH="1" flipV="1">
            <a:off x="7284720" y="2211388"/>
            <a:ext cx="1940560" cy="12268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2397761" y="2536548"/>
            <a:ext cx="1304524" cy="369332"/>
          </a:xfrm>
          <a:prstGeom prst="rect">
            <a:avLst/>
          </a:prstGeom>
          <a:noFill/>
        </p:spPr>
        <p:txBody>
          <a:bodyPr wrap="none" rtlCol="0">
            <a:spAutoFit/>
          </a:bodyPr>
          <a:lstStyle/>
          <a:p>
            <a:r>
              <a:rPr lang="en-US" dirty="0"/>
              <a:t>Registration</a:t>
            </a:r>
          </a:p>
        </p:txBody>
      </p:sp>
      <p:sp>
        <p:nvSpPr>
          <p:cNvPr id="24" name="TextBox 23"/>
          <p:cNvSpPr txBox="1"/>
          <p:nvPr/>
        </p:nvSpPr>
        <p:spPr>
          <a:xfrm>
            <a:off x="8442959" y="2620884"/>
            <a:ext cx="1304524" cy="369332"/>
          </a:xfrm>
          <a:prstGeom prst="rect">
            <a:avLst/>
          </a:prstGeom>
          <a:noFill/>
        </p:spPr>
        <p:txBody>
          <a:bodyPr wrap="none" rtlCol="0">
            <a:spAutoFit/>
          </a:bodyPr>
          <a:lstStyle/>
          <a:p>
            <a:r>
              <a:rPr lang="en-US" dirty="0"/>
              <a:t>Registration</a:t>
            </a:r>
          </a:p>
        </p:txBody>
      </p:sp>
      <p:sp>
        <p:nvSpPr>
          <p:cNvPr id="25" name="TextBox 24"/>
          <p:cNvSpPr txBox="1"/>
          <p:nvPr/>
        </p:nvSpPr>
        <p:spPr>
          <a:xfrm>
            <a:off x="6126481" y="2883456"/>
            <a:ext cx="1304524" cy="369332"/>
          </a:xfrm>
          <a:prstGeom prst="rect">
            <a:avLst/>
          </a:prstGeom>
          <a:noFill/>
        </p:spPr>
        <p:txBody>
          <a:bodyPr wrap="none" rtlCol="0">
            <a:spAutoFit/>
          </a:bodyPr>
          <a:lstStyle/>
          <a:p>
            <a:r>
              <a:rPr lang="en-US" dirty="0"/>
              <a:t>Registration</a:t>
            </a:r>
          </a:p>
        </p:txBody>
      </p:sp>
      <p:sp>
        <p:nvSpPr>
          <p:cNvPr id="26" name="Rectangle 25"/>
          <p:cNvSpPr/>
          <p:nvPr/>
        </p:nvSpPr>
        <p:spPr>
          <a:xfrm>
            <a:off x="3616960" y="4998720"/>
            <a:ext cx="144272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a:t>
            </a:r>
          </a:p>
        </p:txBody>
      </p:sp>
      <p:cxnSp>
        <p:nvCxnSpPr>
          <p:cNvPr id="27" name="Straight Arrow Connector 26"/>
          <p:cNvCxnSpPr>
            <a:cxnSpLocks/>
            <a:stCxn id="17" idx="2"/>
            <a:endCxn id="26" idx="1"/>
          </p:cNvCxnSpPr>
          <p:nvPr/>
        </p:nvCxnSpPr>
        <p:spPr>
          <a:xfrm>
            <a:off x="2722880" y="4479608"/>
            <a:ext cx="894080" cy="884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cxnSpLocks/>
          </p:cNvCxnSpPr>
          <p:nvPr/>
        </p:nvCxnSpPr>
        <p:spPr>
          <a:xfrm flipV="1">
            <a:off x="5064760" y="4479608"/>
            <a:ext cx="914400" cy="884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p:cNvCxnSpPr>
            <a:cxnSpLocks/>
            <a:stCxn id="26" idx="3"/>
            <a:endCxn id="19" idx="2"/>
          </p:cNvCxnSpPr>
          <p:nvPr/>
        </p:nvCxnSpPr>
        <p:spPr>
          <a:xfrm flipV="1">
            <a:off x="5059680" y="4479608"/>
            <a:ext cx="4165600" cy="884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p:cNvCxnSpPr>
            <a:cxnSpLocks/>
            <a:stCxn id="19" idx="2"/>
          </p:cNvCxnSpPr>
          <p:nvPr/>
        </p:nvCxnSpPr>
        <p:spPr>
          <a:xfrm>
            <a:off x="9225280" y="4479608"/>
            <a:ext cx="0" cy="6816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Rectangle 39"/>
          <p:cNvSpPr/>
          <p:nvPr/>
        </p:nvSpPr>
        <p:spPr>
          <a:xfrm>
            <a:off x="8442959" y="5161280"/>
            <a:ext cx="144272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Topic</a:t>
            </a:r>
          </a:p>
        </p:txBody>
      </p:sp>
      <p:sp>
        <p:nvSpPr>
          <p:cNvPr id="41" name="TextBox 40"/>
          <p:cNvSpPr txBox="1"/>
          <p:nvPr/>
        </p:nvSpPr>
        <p:spPr>
          <a:xfrm>
            <a:off x="2296160" y="4922044"/>
            <a:ext cx="864339" cy="369332"/>
          </a:xfrm>
          <a:prstGeom prst="rect">
            <a:avLst/>
          </a:prstGeom>
          <a:noFill/>
        </p:spPr>
        <p:txBody>
          <a:bodyPr wrap="none" rtlCol="0">
            <a:spAutoFit/>
          </a:bodyPr>
          <a:lstStyle/>
          <a:p>
            <a:r>
              <a:rPr lang="en-US" dirty="0"/>
              <a:t>Publish</a:t>
            </a:r>
          </a:p>
        </p:txBody>
      </p:sp>
      <p:sp>
        <p:nvSpPr>
          <p:cNvPr id="42" name="TextBox 41"/>
          <p:cNvSpPr txBox="1"/>
          <p:nvPr/>
        </p:nvSpPr>
        <p:spPr>
          <a:xfrm>
            <a:off x="9189350" y="4610854"/>
            <a:ext cx="864339" cy="369332"/>
          </a:xfrm>
          <a:prstGeom prst="rect">
            <a:avLst/>
          </a:prstGeom>
          <a:noFill/>
        </p:spPr>
        <p:txBody>
          <a:bodyPr wrap="none" rtlCol="0">
            <a:spAutoFit/>
          </a:bodyPr>
          <a:lstStyle/>
          <a:p>
            <a:r>
              <a:rPr lang="en-US" dirty="0"/>
              <a:t>Publish</a:t>
            </a:r>
          </a:p>
        </p:txBody>
      </p:sp>
      <p:sp>
        <p:nvSpPr>
          <p:cNvPr id="43" name="TextBox 42"/>
          <p:cNvSpPr txBox="1"/>
          <p:nvPr/>
        </p:nvSpPr>
        <p:spPr>
          <a:xfrm>
            <a:off x="5671409" y="4603750"/>
            <a:ext cx="1090811" cy="369332"/>
          </a:xfrm>
          <a:prstGeom prst="rect">
            <a:avLst/>
          </a:prstGeom>
          <a:noFill/>
        </p:spPr>
        <p:txBody>
          <a:bodyPr wrap="none" rtlCol="0">
            <a:spAutoFit/>
          </a:bodyPr>
          <a:lstStyle/>
          <a:p>
            <a:r>
              <a:rPr lang="en-US" dirty="0"/>
              <a:t>Subscribe</a:t>
            </a:r>
          </a:p>
        </p:txBody>
      </p:sp>
      <p:sp>
        <p:nvSpPr>
          <p:cNvPr id="44" name="TextBox 43"/>
          <p:cNvSpPr txBox="1"/>
          <p:nvPr/>
        </p:nvSpPr>
        <p:spPr>
          <a:xfrm>
            <a:off x="7270131" y="4814054"/>
            <a:ext cx="1090811" cy="369332"/>
          </a:xfrm>
          <a:prstGeom prst="rect">
            <a:avLst/>
          </a:prstGeom>
          <a:noFill/>
        </p:spPr>
        <p:txBody>
          <a:bodyPr wrap="none" rtlCol="0">
            <a:spAutoFit/>
          </a:bodyPr>
          <a:lstStyle/>
          <a:p>
            <a:r>
              <a:rPr lang="en-US" dirty="0"/>
              <a:t>Subscribe</a:t>
            </a:r>
          </a:p>
        </p:txBody>
      </p:sp>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33083" y="5950131"/>
            <a:ext cx="3005674" cy="805426"/>
          </a:xfrm>
          <a:prstGeom prst="rect">
            <a:avLst/>
          </a:prstGeom>
        </p:spPr>
      </p:pic>
    </p:spTree>
    <p:extLst>
      <p:ext uri="{BB962C8B-B14F-4D97-AF65-F5344CB8AC3E}">
        <p14:creationId xmlns:p14="http://schemas.microsoft.com/office/powerpoint/2010/main" val="3819534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Messages</a:t>
            </a:r>
          </a:p>
        </p:txBody>
      </p:sp>
      <p:sp>
        <p:nvSpPr>
          <p:cNvPr id="3" name="Content Placeholder 2"/>
          <p:cNvSpPr>
            <a:spLocks noGrp="1"/>
          </p:cNvSpPr>
          <p:nvPr>
            <p:ph idx="1"/>
          </p:nvPr>
        </p:nvSpPr>
        <p:spPr/>
        <p:txBody>
          <a:bodyPr/>
          <a:lstStyle/>
          <a:p>
            <a:r>
              <a:rPr lang="en-US" dirty="0"/>
              <a:t>ROS message describes the data values that ROS nodes publish.</a:t>
            </a:r>
          </a:p>
          <a:p>
            <a:r>
              <a:rPr lang="en-US" dirty="0"/>
              <a:t>Messages help ROS tolls to automatically generate code for the message type in several target languages.</a:t>
            </a:r>
          </a:p>
          <a:p>
            <a:r>
              <a:rPr lang="en-US" dirty="0"/>
              <a:t>Message descriptions are in .</a:t>
            </a:r>
            <a:r>
              <a:rPr lang="en-US" dirty="0" err="1"/>
              <a:t>msg</a:t>
            </a:r>
            <a:r>
              <a:rPr lang="en-US" dirty="0"/>
              <a:t> files in the </a:t>
            </a:r>
            <a:r>
              <a:rPr lang="en-US" dirty="0" err="1"/>
              <a:t>msg</a:t>
            </a:r>
            <a:r>
              <a:rPr lang="en-US" dirty="0"/>
              <a:t>/ directory.</a:t>
            </a:r>
          </a:p>
          <a:p>
            <a:r>
              <a:rPr lang="en-US" dirty="0"/>
              <a:t>Messages can be nested in each other.</a:t>
            </a:r>
          </a:p>
          <a:p>
            <a:r>
              <a:rPr lang="en-US" dirty="0"/>
              <a:t>Each ROS distribution can have a different description for a message</a:t>
            </a:r>
          </a:p>
          <a:p>
            <a:pPr lvl="1"/>
            <a:r>
              <a:rPr lang="en-US" dirty="0"/>
              <a:t>You can go to </a:t>
            </a:r>
            <a:r>
              <a:rPr lang="en-US" dirty="0">
                <a:hlinkClick r:id="rId2"/>
              </a:rPr>
              <a:t>http://wiki.ros.org/msg</a:t>
            </a:r>
            <a:r>
              <a:rPr lang="en-US" dirty="0"/>
              <a:t> and check the message type</a:t>
            </a:r>
          </a:p>
          <a:p>
            <a:r>
              <a:rPr lang="en-US" dirty="0"/>
              <a:t>Publish a message to a subscriber ROS node on command line.</a:t>
            </a:r>
          </a:p>
          <a:p>
            <a:pPr lvl="1"/>
            <a:r>
              <a:rPr lang="en-US" dirty="0" err="1"/>
              <a:t>rostopic</a:t>
            </a:r>
            <a:r>
              <a:rPr lang="en-US" dirty="0"/>
              <a:t> pub /</a:t>
            </a:r>
            <a:r>
              <a:rPr lang="en-US" dirty="0" err="1"/>
              <a:t>mytopic</a:t>
            </a:r>
            <a:r>
              <a:rPr lang="en-US" dirty="0"/>
              <a:t> </a:t>
            </a:r>
            <a:r>
              <a:rPr lang="en-US" dirty="0" err="1"/>
              <a:t>std_msg</a:t>
            </a:r>
            <a:r>
              <a:rPr lang="en-US" dirty="0"/>
              <a:t>/String “data: ‘Portland State University’”</a:t>
            </a:r>
          </a:p>
          <a:p>
            <a:pPr lvl="1"/>
            <a:endParaRPr lang="en-US" dirty="0"/>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78685" y="6063075"/>
            <a:ext cx="2966486" cy="794925"/>
          </a:xfrm>
          <a:prstGeom prst="rect">
            <a:avLst/>
          </a:prstGeom>
        </p:spPr>
      </p:pic>
    </p:spTree>
    <p:extLst>
      <p:ext uri="{BB962C8B-B14F-4D97-AF65-F5344CB8AC3E}">
        <p14:creationId xmlns:p14="http://schemas.microsoft.com/office/powerpoint/2010/main" val="4153525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ROS Message Definition:  </a:t>
            </a:r>
            <a:br>
              <a:rPr lang="en-US" dirty="0"/>
            </a:br>
            <a:endParaRPr lang="en-US" dirty="0"/>
          </a:p>
        </p:txBody>
      </p:sp>
      <p:pic>
        <p:nvPicPr>
          <p:cNvPr id="4" name="Picture 3"/>
          <p:cNvPicPr>
            <a:picLocks noChangeAspect="1"/>
          </p:cNvPicPr>
          <p:nvPr/>
        </p:nvPicPr>
        <p:blipFill>
          <a:blip r:embed="rId2"/>
          <a:stretch>
            <a:fillRect/>
          </a:stretch>
        </p:blipFill>
        <p:spPr>
          <a:xfrm>
            <a:off x="3303949" y="1243153"/>
            <a:ext cx="5584102" cy="487339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123711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Message Types</a:t>
            </a:r>
          </a:p>
        </p:txBody>
      </p:sp>
      <p:pic>
        <p:nvPicPr>
          <p:cNvPr id="4" name="Content Placeholder 3"/>
          <p:cNvPicPr>
            <a:picLocks noGrp="1" noChangeAspect="1"/>
          </p:cNvPicPr>
          <p:nvPr>
            <p:ph idx="1"/>
          </p:nvPr>
        </p:nvPicPr>
        <p:blipFill>
          <a:blip r:embed="rId2"/>
          <a:stretch>
            <a:fillRect/>
          </a:stretch>
        </p:blipFill>
        <p:spPr>
          <a:xfrm>
            <a:off x="2896688" y="1860505"/>
            <a:ext cx="6398623" cy="4763540"/>
          </a:xfrm>
          <a:prstGeom prst="rect">
            <a:avLst/>
          </a:prstGeom>
        </p:spPr>
      </p:pic>
      <p:sp>
        <p:nvSpPr>
          <p:cNvPr id="5" name="Rectangle 4"/>
          <p:cNvSpPr/>
          <p:nvPr/>
        </p:nvSpPr>
        <p:spPr>
          <a:xfrm>
            <a:off x="838199" y="1367522"/>
            <a:ext cx="10918372" cy="369332"/>
          </a:xfrm>
          <a:prstGeom prst="rect">
            <a:avLst/>
          </a:prstGeom>
        </p:spPr>
        <p:txBody>
          <a:bodyPr wrap="square">
            <a:spAutoFit/>
          </a:bodyPr>
          <a:lstStyle/>
          <a:p>
            <a:r>
              <a:rPr lang="en-US" dirty="0"/>
              <a:t>You must not use the names of built-in types or Header when constructing your own message types.</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5311" y="5958534"/>
            <a:ext cx="2710672" cy="726375"/>
          </a:xfrm>
          <a:prstGeom prst="rect">
            <a:avLst/>
          </a:prstGeom>
        </p:spPr>
      </p:pic>
    </p:spTree>
    <p:extLst>
      <p:ext uri="{BB962C8B-B14F-4D97-AF65-F5344CB8AC3E}">
        <p14:creationId xmlns:p14="http://schemas.microsoft.com/office/powerpoint/2010/main" val="2362591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ROS Messages</a:t>
            </a:r>
          </a:p>
        </p:txBody>
      </p:sp>
      <p:pic>
        <p:nvPicPr>
          <p:cNvPr id="4" name="Content Placeholder 3"/>
          <p:cNvPicPr>
            <a:picLocks noGrp="1" noChangeAspect="1"/>
          </p:cNvPicPr>
          <p:nvPr>
            <p:ph idx="1"/>
          </p:nvPr>
        </p:nvPicPr>
        <p:blipFill>
          <a:blip r:embed="rId2"/>
          <a:stretch>
            <a:fillRect/>
          </a:stretch>
        </p:blipFill>
        <p:spPr>
          <a:xfrm>
            <a:off x="2047875" y="2218759"/>
            <a:ext cx="8096250" cy="2781300"/>
          </a:xfrm>
          <a:prstGeom prst="rect">
            <a:avLst/>
          </a:prstGeom>
        </p:spPr>
      </p:pic>
      <p:sp>
        <p:nvSpPr>
          <p:cNvPr id="5" name="Rectangle 4"/>
          <p:cNvSpPr/>
          <p:nvPr/>
        </p:nvSpPr>
        <p:spPr>
          <a:xfrm>
            <a:off x="8560526" y="5284427"/>
            <a:ext cx="1158240" cy="251210"/>
          </a:xfrm>
          <a:prstGeom prst="rect">
            <a:avLst/>
          </a:prstGeom>
        </p:spPr>
        <p:txBody>
          <a:bodyPr wrap="square">
            <a:spAutoFit/>
          </a:bodyPr>
          <a:lstStyle/>
          <a:p>
            <a:r>
              <a:rPr lang="en-US" sz="1000" dirty="0">
                <a:hlinkClick r:id="rId3"/>
              </a:rPr>
              <a:t>Image Source Link</a:t>
            </a:r>
            <a:endParaRPr lang="en-US" sz="10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95311" y="5958534"/>
            <a:ext cx="2710672" cy="726375"/>
          </a:xfrm>
          <a:prstGeom prst="rect">
            <a:avLst/>
          </a:prstGeom>
        </p:spPr>
      </p:pic>
    </p:spTree>
    <p:extLst>
      <p:ext uri="{BB962C8B-B14F-4D97-AF65-F5344CB8AC3E}">
        <p14:creationId xmlns:p14="http://schemas.microsoft.com/office/powerpoint/2010/main" val="37962195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Package</a:t>
            </a:r>
          </a:p>
        </p:txBody>
      </p:sp>
      <p:sp>
        <p:nvSpPr>
          <p:cNvPr id="3" name="Content Placeholder 2"/>
          <p:cNvSpPr>
            <a:spLocks noGrp="1"/>
          </p:cNvSpPr>
          <p:nvPr>
            <p:ph idx="1"/>
          </p:nvPr>
        </p:nvSpPr>
        <p:spPr>
          <a:xfrm>
            <a:off x="838200" y="1825625"/>
            <a:ext cx="10515600" cy="4859284"/>
          </a:xfrm>
        </p:spPr>
        <p:txBody>
          <a:bodyPr>
            <a:normAutofit fontScale="92500" lnSpcReduction="20000"/>
          </a:bodyPr>
          <a:lstStyle/>
          <a:p>
            <a:r>
              <a:rPr lang="en-US" dirty="0"/>
              <a:t>Software in ROS is organized in packages. </a:t>
            </a:r>
          </a:p>
          <a:p>
            <a:r>
              <a:rPr lang="en-US" dirty="0"/>
              <a:t>A package can contain your ROS nodes, any libraries, a dataset, configuration files, message types, scripts, service types, some third-party software.</a:t>
            </a:r>
          </a:p>
          <a:p>
            <a:r>
              <a:rPr lang="en-US" dirty="0"/>
              <a:t>When you want to create a project in ROS, first you need to create a package</a:t>
            </a:r>
          </a:p>
          <a:p>
            <a:r>
              <a:rPr lang="en-US" dirty="0"/>
              <a:t>You can also download and install many packages written by other ROS users around the world</a:t>
            </a:r>
          </a:p>
          <a:p>
            <a:r>
              <a:rPr lang="en-US" dirty="0"/>
              <a:t>You can submit the ROS package you write to the ROS package repository</a:t>
            </a:r>
          </a:p>
          <a:p>
            <a:r>
              <a:rPr lang="en-US" dirty="0"/>
              <a:t>Every ROS package is for certain ROS distributions</a:t>
            </a:r>
          </a:p>
          <a:p>
            <a:r>
              <a:rPr lang="en-US" dirty="0"/>
              <a:t>Packages have dependencies</a:t>
            </a:r>
          </a:p>
          <a:p>
            <a:r>
              <a:rPr lang="en-US" dirty="0">
                <a:hlinkClick r:id="rId2"/>
              </a:rPr>
              <a:t>http://www.ros.org/browse/list.php?package_type=package&amp;distro=indigo</a:t>
            </a:r>
            <a:endParaRPr lang="en-US"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2114" y="5812974"/>
            <a:ext cx="3253869" cy="871935"/>
          </a:xfrm>
          <a:prstGeom prst="rect">
            <a:avLst/>
          </a:prstGeom>
        </p:spPr>
      </p:pic>
    </p:spTree>
    <p:extLst>
      <p:ext uri="{BB962C8B-B14F-4D97-AF65-F5344CB8AC3E}">
        <p14:creationId xmlns:p14="http://schemas.microsoft.com/office/powerpoint/2010/main" val="2287480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Launch</a:t>
            </a:r>
          </a:p>
        </p:txBody>
      </p:sp>
      <p:sp>
        <p:nvSpPr>
          <p:cNvPr id="3" name="Content Placeholder 2"/>
          <p:cNvSpPr>
            <a:spLocks noGrp="1"/>
          </p:cNvSpPr>
          <p:nvPr>
            <p:ph idx="1"/>
          </p:nvPr>
        </p:nvSpPr>
        <p:spPr/>
        <p:txBody>
          <a:bodyPr/>
          <a:lstStyle/>
          <a:p>
            <a:r>
              <a:rPr lang="en-US" dirty="0"/>
              <a:t>Sometimes you have so many nodes with many different arguments and parameters to run in a project. </a:t>
            </a:r>
          </a:p>
          <a:p>
            <a:r>
              <a:rPr lang="en-US" dirty="0" err="1"/>
              <a:t>Roslaunch</a:t>
            </a:r>
            <a:r>
              <a:rPr lang="en-US" dirty="0"/>
              <a:t> is a tool for easily launching multiple ROS nodes as well as setting parameters in the parameter server.</a:t>
            </a:r>
          </a:p>
          <a:p>
            <a:r>
              <a:rPr lang="en-US" dirty="0"/>
              <a:t>The basic idea is to list, in a specific XML format, a group of nodes that should be started at the same time.</a:t>
            </a:r>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4366" y="5826976"/>
            <a:ext cx="3201617" cy="857933"/>
          </a:xfrm>
          <a:prstGeom prst="rect">
            <a:avLst/>
          </a:prstGeom>
        </p:spPr>
      </p:pic>
    </p:spTree>
    <p:extLst>
      <p:ext uri="{BB962C8B-B14F-4D97-AF65-F5344CB8AC3E}">
        <p14:creationId xmlns:p14="http://schemas.microsoft.com/office/powerpoint/2010/main" val="358937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Launch File</a:t>
            </a:r>
          </a:p>
        </p:txBody>
      </p:sp>
      <p:pic>
        <p:nvPicPr>
          <p:cNvPr id="7" name="Content Placeholder 6"/>
          <p:cNvPicPr>
            <a:picLocks noGrp="1" noChangeAspect="1"/>
          </p:cNvPicPr>
          <p:nvPr>
            <p:ph idx="1"/>
          </p:nvPr>
        </p:nvPicPr>
        <p:blipFill>
          <a:blip r:embed="rId2"/>
          <a:stretch>
            <a:fillRect/>
          </a:stretch>
        </p:blipFill>
        <p:spPr>
          <a:xfrm>
            <a:off x="1489627" y="1195383"/>
            <a:ext cx="7485321" cy="52488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04366" y="5826976"/>
            <a:ext cx="3201617" cy="857933"/>
          </a:xfrm>
          <a:prstGeom prst="rect">
            <a:avLst/>
          </a:prstGeom>
        </p:spPr>
      </p:pic>
    </p:spTree>
    <p:extLst>
      <p:ext uri="{BB962C8B-B14F-4D97-AF65-F5344CB8AC3E}">
        <p14:creationId xmlns:p14="http://schemas.microsoft.com/office/powerpoint/2010/main" val="2746825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useful ROS command-line tools</a:t>
            </a:r>
          </a:p>
        </p:txBody>
      </p:sp>
      <p:sp>
        <p:nvSpPr>
          <p:cNvPr id="3" name="Content Placeholder 2"/>
          <p:cNvSpPr>
            <a:spLocks noGrp="1"/>
          </p:cNvSpPr>
          <p:nvPr>
            <p:ph idx="1"/>
          </p:nvPr>
        </p:nvSpPr>
        <p:spPr/>
        <p:txBody>
          <a:bodyPr/>
          <a:lstStyle/>
          <a:p>
            <a:r>
              <a:rPr lang="en-US" dirty="0" err="1">
                <a:hlinkClick r:id="rId2"/>
              </a:rPr>
              <a:t>rospack</a:t>
            </a:r>
            <a:r>
              <a:rPr lang="en-US" dirty="0"/>
              <a:t>: find and retrieve information about packages</a:t>
            </a:r>
          </a:p>
          <a:p>
            <a:r>
              <a:rPr lang="en-US" dirty="0" err="1">
                <a:hlinkClick r:id="rId3"/>
              </a:rPr>
              <a:t>catkin_create_pkg</a:t>
            </a:r>
            <a:r>
              <a:rPr lang="en-US" dirty="0"/>
              <a:t>: create a new package</a:t>
            </a:r>
          </a:p>
          <a:p>
            <a:r>
              <a:rPr lang="en-US" dirty="0" err="1">
                <a:hlinkClick r:id="rId4"/>
              </a:rPr>
              <a:t>catkin_make</a:t>
            </a:r>
            <a:r>
              <a:rPr lang="en-US" dirty="0"/>
              <a:t>: build a workspace of packages</a:t>
            </a:r>
          </a:p>
          <a:p>
            <a:r>
              <a:rPr lang="en-US" dirty="0" err="1">
                <a:hlinkClick r:id="rId5"/>
              </a:rPr>
              <a:t>rosdep</a:t>
            </a:r>
            <a:r>
              <a:rPr lang="en-US" dirty="0"/>
              <a:t>: install system dependencies of a package</a:t>
            </a:r>
          </a:p>
          <a:p>
            <a:r>
              <a:rPr lang="en-US" dirty="0" err="1">
                <a:hlinkClick r:id="rId6"/>
              </a:rPr>
              <a:t>rqt</a:t>
            </a:r>
            <a:r>
              <a:rPr lang="en-US" dirty="0"/>
              <a:t>: In </a:t>
            </a:r>
            <a:r>
              <a:rPr lang="en-US" dirty="0" err="1">
                <a:hlinkClick r:id="rId6"/>
              </a:rPr>
              <a:t>rqt</a:t>
            </a:r>
            <a:r>
              <a:rPr lang="en-US" dirty="0"/>
              <a:t> there is a plugin called "Introspection/Package Graph", which visualizes package dependencies as a graph</a:t>
            </a:r>
          </a:p>
          <a:p>
            <a:endParaRPr lang="en-US" dirty="0"/>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04366" y="5826976"/>
            <a:ext cx="3201617" cy="857933"/>
          </a:xfrm>
          <a:prstGeom prst="rect">
            <a:avLst/>
          </a:prstGeom>
        </p:spPr>
      </p:pic>
    </p:spTree>
    <p:extLst>
      <p:ext uri="{BB962C8B-B14F-4D97-AF65-F5344CB8AC3E}">
        <p14:creationId xmlns:p14="http://schemas.microsoft.com/office/powerpoint/2010/main" val="3821128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1157" y="356558"/>
            <a:ext cx="11490036" cy="931653"/>
          </a:xfrm>
        </p:spPr>
        <p:txBody>
          <a:bodyPr>
            <a:normAutofit/>
          </a:bodyPr>
          <a:lstStyle/>
          <a:p>
            <a:pPr marL="0" indent="0" algn="ctr">
              <a:buNone/>
            </a:pPr>
            <a:r>
              <a:rPr lang="en-US" sz="6000" b="1" dirty="0" err="1"/>
              <a:t>Turtlesim</a:t>
            </a:r>
            <a:r>
              <a:rPr lang="en-US" sz="6000" b="1" dirty="0"/>
              <a:t> Example</a:t>
            </a:r>
            <a:endParaRPr lang="en-US" sz="6000" dirty="0"/>
          </a:p>
        </p:txBody>
      </p:sp>
      <p:pic>
        <p:nvPicPr>
          <p:cNvPr id="3074" name="Picture 2" descr="turtlesi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005" y="2189222"/>
            <a:ext cx="3796354" cy="39299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714964" y="6119151"/>
            <a:ext cx="2854436" cy="369332"/>
          </a:xfrm>
          <a:prstGeom prst="rect">
            <a:avLst/>
          </a:prstGeom>
        </p:spPr>
        <p:txBody>
          <a:bodyPr wrap="none">
            <a:spAutoFit/>
          </a:bodyPr>
          <a:lstStyle/>
          <a:p>
            <a:r>
              <a:rPr lang="en-US" dirty="0"/>
              <a:t>http://wiki.ros.org/turtlesim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1303" y="5797350"/>
            <a:ext cx="3214680" cy="861433"/>
          </a:xfrm>
          <a:prstGeom prst="rect">
            <a:avLst/>
          </a:prstGeom>
        </p:spPr>
      </p:pic>
    </p:spTree>
    <p:extLst>
      <p:ext uri="{BB962C8B-B14F-4D97-AF65-F5344CB8AC3E}">
        <p14:creationId xmlns:p14="http://schemas.microsoft.com/office/powerpoint/2010/main" val="3287797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Structure</a:t>
            </a:r>
            <a:endParaRPr lang="en-US" b="1" dirty="0">
              <a:solidFill>
                <a:srgbClr val="000000"/>
              </a:solidFill>
              <a:latin typeface="Calibri Light"/>
            </a:endParaRPr>
          </a:p>
        </p:txBody>
      </p:sp>
      <p:sp>
        <p:nvSpPr>
          <p:cNvPr id="3" name="Content Placeholder 2"/>
          <p:cNvSpPr>
            <a:spLocks noGrp="1"/>
          </p:cNvSpPr>
          <p:nvPr>
            <p:ph idx="1"/>
          </p:nvPr>
        </p:nvSpPr>
        <p:spPr>
          <a:xfrm>
            <a:off x="810008" y="1552574"/>
            <a:ext cx="3796498" cy="5202357"/>
          </a:xfrm>
        </p:spPr>
        <p:txBody>
          <a:bodyPr vert="horz" lIns="91440" tIns="45720" rIns="91440" bIns="45720" rtlCol="0" anchor="t">
            <a:noAutofit/>
          </a:bodyPr>
          <a:lstStyle/>
          <a:p>
            <a:r>
              <a:rPr lang="en-US" sz="1100" b="1" dirty="0"/>
              <a:t>Lecture 1 – (Spring - Week 1)</a:t>
            </a:r>
          </a:p>
          <a:p>
            <a:pPr lvl="1"/>
            <a:r>
              <a:rPr lang="en-US" sz="1100" b="1" dirty="0"/>
              <a:t>What is ROS?</a:t>
            </a:r>
          </a:p>
          <a:p>
            <a:pPr lvl="1"/>
            <a:r>
              <a:rPr lang="en-US" sz="1100" b="1" dirty="0"/>
              <a:t>Introduction to ROS </a:t>
            </a:r>
          </a:p>
          <a:p>
            <a:pPr lvl="2"/>
            <a:r>
              <a:rPr lang="en-US" sz="1100" b="1" dirty="0"/>
              <a:t>ROS architecture, philosophy, history</a:t>
            </a:r>
          </a:p>
          <a:p>
            <a:pPr lvl="1"/>
            <a:r>
              <a:rPr lang="en-US" sz="1100" b="1" dirty="0"/>
              <a:t>How to install ROS?</a:t>
            </a:r>
          </a:p>
          <a:p>
            <a:pPr lvl="1"/>
            <a:r>
              <a:rPr lang="en-US" sz="1100" b="1" dirty="0"/>
              <a:t>Python basics</a:t>
            </a:r>
          </a:p>
          <a:p>
            <a:pPr lvl="1"/>
            <a:r>
              <a:rPr lang="en-US" sz="1100" b="1" dirty="0"/>
              <a:t>Examples</a:t>
            </a:r>
          </a:p>
          <a:p>
            <a:pPr lvl="1"/>
            <a:r>
              <a:rPr lang="en-US" sz="1100" b="1" dirty="0"/>
              <a:t>Lab Assignment 1</a:t>
            </a:r>
          </a:p>
          <a:p>
            <a:r>
              <a:rPr lang="en-US" sz="1100" b="1" dirty="0"/>
              <a:t>Lecture 2 – (Spring - Week2 )</a:t>
            </a:r>
          </a:p>
          <a:p>
            <a:pPr lvl="1"/>
            <a:r>
              <a:rPr lang="en-US" sz="1100" dirty="0"/>
              <a:t>Linux Basics</a:t>
            </a:r>
          </a:p>
          <a:p>
            <a:pPr lvl="1"/>
            <a:r>
              <a:rPr lang="en-US" sz="1100" dirty="0"/>
              <a:t>XML Format</a:t>
            </a:r>
          </a:p>
          <a:p>
            <a:pPr lvl="1"/>
            <a:r>
              <a:rPr lang="en-US" sz="1100" dirty="0"/>
              <a:t>ROS commands</a:t>
            </a:r>
          </a:p>
          <a:p>
            <a:pPr lvl="1"/>
            <a:r>
              <a:rPr lang="en-US" sz="1100" dirty="0"/>
              <a:t>Getting familiar with the ROS filesystem</a:t>
            </a:r>
          </a:p>
          <a:p>
            <a:pPr lvl="1"/>
            <a:r>
              <a:rPr lang="en-US" sz="1100" dirty="0"/>
              <a:t>How to create a ROS package?</a:t>
            </a:r>
          </a:p>
          <a:p>
            <a:pPr lvl="1"/>
            <a:r>
              <a:rPr lang="en-US" sz="1100" dirty="0"/>
              <a:t>How to build a ROS package?</a:t>
            </a:r>
          </a:p>
          <a:p>
            <a:pPr lvl="1"/>
            <a:r>
              <a:rPr lang="en-US" sz="1100" dirty="0"/>
              <a:t>How to install released ROS packages?</a:t>
            </a:r>
          </a:p>
          <a:p>
            <a:pPr lvl="1"/>
            <a:r>
              <a:rPr lang="en-US" sz="1100" dirty="0"/>
              <a:t>How to build packages from source?</a:t>
            </a:r>
          </a:p>
          <a:p>
            <a:pPr lvl="1"/>
            <a:r>
              <a:rPr lang="en-US" sz="1100" dirty="0"/>
              <a:t>Lab Assignment 2</a:t>
            </a:r>
          </a:p>
          <a:p>
            <a:pPr marL="171450" indent="-171450"/>
            <a:r>
              <a:rPr lang="en-US" sz="1100" b="1" dirty="0"/>
              <a:t>Lecture 3 - (Spring - Week 3)</a:t>
            </a:r>
          </a:p>
          <a:p>
            <a:pPr marL="628650" lvl="1" indent="-171450"/>
            <a:r>
              <a:rPr lang="en-US" sz="1100" dirty="0"/>
              <a:t>ROS Nodes Detail</a:t>
            </a:r>
          </a:p>
          <a:p>
            <a:pPr marL="628650" lvl="1" indent="-171450"/>
            <a:r>
              <a:rPr lang="en-US" sz="1100" dirty="0"/>
              <a:t>ROS Topics Detail</a:t>
            </a:r>
          </a:p>
          <a:p>
            <a:pPr marL="628650" lvl="1" indent="-171450"/>
            <a:r>
              <a:rPr lang="en-US" sz="1100" dirty="0"/>
              <a:t>Writing a Publisher and Subscriber</a:t>
            </a:r>
          </a:p>
          <a:p>
            <a:pPr marL="628650" lvl="1" indent="-171450"/>
            <a:r>
              <a:rPr lang="en-US" sz="1100" dirty="0"/>
              <a:t>Lab Assignment 3</a:t>
            </a:r>
          </a:p>
          <a:p>
            <a:pPr lvl="1"/>
            <a:endParaRPr lang="en-US" sz="1100" dirty="0"/>
          </a:p>
        </p:txBody>
      </p:sp>
      <p:sp>
        <p:nvSpPr>
          <p:cNvPr id="4" name="Rectangle 3"/>
          <p:cNvSpPr/>
          <p:nvPr/>
        </p:nvSpPr>
        <p:spPr>
          <a:xfrm>
            <a:off x="5853529" y="1179522"/>
            <a:ext cx="4596441" cy="5509200"/>
          </a:xfrm>
          <a:prstGeom prst="rect">
            <a:avLst/>
          </a:prstGeom>
        </p:spPr>
        <p:txBody>
          <a:bodyPr wrap="square">
            <a:spAutoFit/>
          </a:bodyPr>
          <a:lstStyle/>
          <a:p>
            <a:endParaRPr lang="en-US" sz="1100" dirty="0"/>
          </a:p>
          <a:p>
            <a:pPr lvl="1"/>
            <a:endParaRPr lang="en-US" sz="1100" dirty="0"/>
          </a:p>
          <a:p>
            <a:pPr marL="171450" indent="-171450">
              <a:buFont typeface="Arial" panose="020B0604020202020204" pitchFamily="34" charset="0"/>
              <a:buChar char="•"/>
            </a:pPr>
            <a:r>
              <a:rPr lang="en-US" sz="1100" b="1" dirty="0"/>
              <a:t>Lecture 4 - (Spring - Week 4)</a:t>
            </a:r>
          </a:p>
          <a:p>
            <a:pPr marL="628650" lvl="1" indent="-171450">
              <a:buFont typeface="Arial" panose="020B0604020202020204" pitchFamily="34" charset="0"/>
              <a:buChar char="•"/>
            </a:pPr>
            <a:r>
              <a:rPr lang="en-US" sz="1100" dirty="0"/>
              <a:t>ROS Services and Messages</a:t>
            </a:r>
          </a:p>
          <a:p>
            <a:pPr marL="628650" lvl="1" indent="-171450">
              <a:buFont typeface="Arial" panose="020B0604020202020204" pitchFamily="34" charset="0"/>
              <a:buChar char="•"/>
            </a:pPr>
            <a:r>
              <a:rPr lang="en-US" sz="1100" dirty="0"/>
              <a:t>Writing a Service and Client</a:t>
            </a:r>
          </a:p>
          <a:p>
            <a:pPr marL="628650" lvl="1" indent="-171450">
              <a:buFont typeface="Arial" panose="020B0604020202020204" pitchFamily="34" charset="0"/>
              <a:buChar char="•"/>
            </a:pPr>
            <a:r>
              <a:rPr lang="en-US" sz="1100" dirty="0"/>
              <a:t>ROS .bag file</a:t>
            </a:r>
          </a:p>
          <a:p>
            <a:pPr marL="628650" lvl="1" indent="-171450">
              <a:buFont typeface="Arial" panose="020B0604020202020204" pitchFamily="34" charset="0"/>
              <a:buChar char="•"/>
            </a:pPr>
            <a:r>
              <a:rPr lang="en-US" sz="1100" dirty="0"/>
              <a:t>Lab Assignment 4</a:t>
            </a:r>
          </a:p>
          <a:p>
            <a:pPr marL="628650" lvl="1" indent="-171450">
              <a:buFont typeface="Arial" panose="020B0604020202020204" pitchFamily="34" charset="0"/>
              <a:buChar char="•"/>
            </a:pPr>
            <a:endParaRPr lang="en-US" sz="1100" b="1" dirty="0"/>
          </a:p>
          <a:p>
            <a:pPr marL="171450" indent="-171450">
              <a:buFont typeface="Arial" panose="020B0604020202020204" pitchFamily="34" charset="0"/>
              <a:buChar char="•"/>
            </a:pPr>
            <a:r>
              <a:rPr lang="en-US" sz="1100" b="1" dirty="0"/>
              <a:t>Lecture 5 - (Spring - Week 5)</a:t>
            </a:r>
          </a:p>
          <a:p>
            <a:pPr marL="628650" lvl="1" indent="-171450">
              <a:buFont typeface="Arial" panose="020B0604020202020204" pitchFamily="34" charset="0"/>
              <a:buChar char="•"/>
            </a:pPr>
            <a:r>
              <a:rPr lang="en-US" sz="1100" dirty="0"/>
              <a:t>URDF</a:t>
            </a:r>
          </a:p>
          <a:p>
            <a:pPr marL="628650" lvl="1" indent="-171450">
              <a:buFont typeface="Arial" panose="020B0604020202020204" pitchFamily="34" charset="0"/>
              <a:buChar char="•"/>
            </a:pPr>
            <a:r>
              <a:rPr lang="en-US" sz="1100" dirty="0"/>
              <a:t>TF</a:t>
            </a:r>
          </a:p>
          <a:p>
            <a:pPr marL="628650" lvl="1" indent="-171450">
              <a:buFont typeface="Arial" panose="020B0604020202020204" pitchFamily="34" charset="0"/>
              <a:buChar char="•"/>
            </a:pPr>
            <a:r>
              <a:rPr lang="en-US" sz="1100" dirty="0"/>
              <a:t>RVIZ</a:t>
            </a:r>
          </a:p>
          <a:p>
            <a:pPr marL="628650" lvl="1" indent="-171450">
              <a:buFont typeface="Arial" panose="020B0604020202020204" pitchFamily="34" charset="0"/>
              <a:buChar char="•"/>
            </a:pPr>
            <a:r>
              <a:rPr lang="en-US" sz="1100" dirty="0"/>
              <a:t>Getting started with </a:t>
            </a:r>
            <a:r>
              <a:rPr lang="en-US" sz="1100" dirty="0" err="1"/>
              <a:t>Turtlebot</a:t>
            </a:r>
            <a:endParaRPr lang="en-US" sz="1100" dirty="0"/>
          </a:p>
          <a:p>
            <a:pPr marL="628650" lvl="1" indent="-171450">
              <a:buFont typeface="Arial" panose="020B0604020202020204" pitchFamily="34" charset="0"/>
              <a:buChar char="•"/>
            </a:pPr>
            <a:r>
              <a:rPr lang="en-US" sz="1100" dirty="0"/>
              <a:t>Lab Assignment 5</a:t>
            </a:r>
          </a:p>
          <a:p>
            <a:pPr marL="628650" lvl="1" indent="-171450">
              <a:buFont typeface="Arial" panose="020B0604020202020204" pitchFamily="34" charset="0"/>
              <a:buChar char="•"/>
            </a:pPr>
            <a:endParaRPr lang="en-US" sz="1100" dirty="0"/>
          </a:p>
          <a:p>
            <a:pPr marL="171450" indent="-171450">
              <a:buFont typeface="Arial" panose="020B0604020202020204" pitchFamily="34" charset="0"/>
              <a:buChar char="•"/>
            </a:pPr>
            <a:r>
              <a:rPr lang="en-US" sz="1100" b="1" dirty="0"/>
              <a:t>Lecture 6 - (Spring - Week </a:t>
            </a:r>
            <a:r>
              <a:rPr lang="en-US" sz="1100" b="1"/>
              <a:t>6) </a:t>
            </a:r>
          </a:p>
          <a:p>
            <a:pPr marL="628650" lvl="1" indent="-171450">
              <a:buFont typeface="Arial" panose="020B0604020202020204" pitchFamily="34" charset="0"/>
              <a:buChar char="•"/>
            </a:pPr>
            <a:r>
              <a:rPr lang="en-US" sz="1100"/>
              <a:t>MoveIt</a:t>
            </a:r>
            <a:endParaRPr lang="en-US" sz="1100" dirty="0"/>
          </a:p>
          <a:p>
            <a:pPr marL="628650" lvl="1" indent="-171450">
              <a:buFont typeface="Arial" panose="020B0604020202020204" pitchFamily="34" charset="0"/>
              <a:buChar char="•"/>
            </a:pPr>
            <a:r>
              <a:rPr lang="en-US" sz="1100" dirty="0"/>
              <a:t>Creating </a:t>
            </a:r>
            <a:r>
              <a:rPr lang="en-US" sz="1100" dirty="0" err="1"/>
              <a:t>Vikingbot</a:t>
            </a:r>
            <a:r>
              <a:rPr lang="en-US" sz="1100" dirty="0"/>
              <a:t> URDF</a:t>
            </a:r>
          </a:p>
          <a:p>
            <a:pPr marL="628650" lvl="1" indent="-171450">
              <a:buFont typeface="Arial" panose="020B0604020202020204" pitchFamily="34" charset="0"/>
              <a:buChar char="•"/>
            </a:pPr>
            <a:r>
              <a:rPr lang="en-US" sz="1100" dirty="0" err="1"/>
              <a:t>Robot_State_Publisher</a:t>
            </a:r>
            <a:endParaRPr lang="en-US" sz="1100" dirty="0"/>
          </a:p>
          <a:p>
            <a:pPr marL="628650" lvl="1" indent="-171450">
              <a:buFont typeface="Arial" panose="020B0604020202020204" pitchFamily="34" charset="0"/>
              <a:buChar char="•"/>
            </a:pPr>
            <a:r>
              <a:rPr lang="en-US" sz="1100" dirty="0" err="1"/>
              <a:t>Joint_State_Publisher</a:t>
            </a:r>
            <a:endParaRPr lang="en-US" sz="1100" dirty="0"/>
          </a:p>
          <a:p>
            <a:pPr marL="628650" lvl="1" indent="-171450">
              <a:buFont typeface="Arial" panose="020B0604020202020204" pitchFamily="34" charset="0"/>
              <a:buChar char="•"/>
            </a:pPr>
            <a:r>
              <a:rPr lang="en-US" sz="1100" dirty="0"/>
              <a:t>Lab Assignment 6</a:t>
            </a:r>
          </a:p>
          <a:p>
            <a:pPr lvl="1"/>
            <a:endParaRPr lang="en-US" sz="1100" dirty="0"/>
          </a:p>
          <a:p>
            <a:pPr marL="171450" indent="-171450">
              <a:buFont typeface="Arial" panose="020B0604020202020204" pitchFamily="34" charset="0"/>
              <a:buChar char="•"/>
            </a:pPr>
            <a:r>
              <a:rPr lang="en-US" sz="1100" b="1" dirty="0"/>
              <a:t>Lecture 7 - (Spring - Week 7)</a:t>
            </a:r>
          </a:p>
          <a:p>
            <a:pPr marL="628650" lvl="1" indent="-171450">
              <a:buFont typeface="Arial" panose="020B0604020202020204" pitchFamily="34" charset="0"/>
              <a:buChar char="•"/>
            </a:pPr>
            <a:r>
              <a:rPr lang="en-US" sz="1100" dirty="0"/>
              <a:t>Gazebo</a:t>
            </a:r>
          </a:p>
          <a:p>
            <a:pPr marL="628650" lvl="1" indent="-171450">
              <a:buFont typeface="Arial" panose="020B0604020202020204" pitchFamily="34" charset="0"/>
              <a:buChar char="•"/>
            </a:pPr>
            <a:r>
              <a:rPr lang="en-US" sz="1100" dirty="0"/>
              <a:t>Creating a Simple </a:t>
            </a:r>
            <a:r>
              <a:rPr lang="en-US" sz="1100" dirty="0" err="1"/>
              <a:t>Vikingbot</a:t>
            </a:r>
            <a:r>
              <a:rPr lang="en-US" sz="1100" dirty="0"/>
              <a:t> Simulation</a:t>
            </a:r>
          </a:p>
          <a:p>
            <a:pPr marL="628650" lvl="1" indent="-171450">
              <a:buFont typeface="Arial" panose="020B0604020202020204" pitchFamily="34" charset="0"/>
              <a:buChar char="•"/>
            </a:pPr>
            <a:r>
              <a:rPr lang="en-US" sz="1100" dirty="0"/>
              <a:t>Lab Assignment 7</a:t>
            </a:r>
          </a:p>
          <a:p>
            <a:pPr lvl="1"/>
            <a:endParaRPr lang="en-US" sz="1100" dirty="0"/>
          </a:p>
          <a:p>
            <a:pPr marL="171450" indent="-171450">
              <a:buFont typeface="Arial" panose="020B0604020202020204" pitchFamily="34" charset="0"/>
              <a:buChar char="•"/>
            </a:pPr>
            <a:r>
              <a:rPr lang="en-US" sz="1100" b="1" dirty="0"/>
              <a:t>Spring Week 8 - 9 - 10</a:t>
            </a:r>
          </a:p>
          <a:p>
            <a:pPr marL="628650" lvl="1" indent="-171450">
              <a:buFont typeface="Arial" panose="020B0604020202020204" pitchFamily="34" charset="0"/>
              <a:buChar char="•"/>
            </a:pPr>
            <a:r>
              <a:rPr lang="en-US" sz="1100" b="1" dirty="0" err="1"/>
              <a:t>Turtlebot</a:t>
            </a:r>
            <a:r>
              <a:rPr lang="en-US" sz="1100" b="1" dirty="0"/>
              <a:t> - </a:t>
            </a:r>
            <a:r>
              <a:rPr lang="en-US" sz="1100" b="1" dirty="0" err="1"/>
              <a:t>Vikingbot</a:t>
            </a:r>
            <a:r>
              <a:rPr lang="en-US" sz="1100" b="1" dirty="0"/>
              <a:t> Project</a:t>
            </a:r>
          </a:p>
          <a:p>
            <a:pPr marL="628650" lvl="1" indent="-171450">
              <a:buFont typeface="Arial" panose="020B0604020202020204" pitchFamily="34" charset="0"/>
              <a:buChar char="•"/>
            </a:pPr>
            <a:endParaRPr lang="en-US" sz="1100" dirty="0"/>
          </a:p>
          <a:p>
            <a:endParaRPr lang="en-US" sz="1100" b="1" dirty="0"/>
          </a:p>
          <a:p>
            <a:pPr marL="628650" lvl="1" indent="-171450">
              <a:buFont typeface="Arial" panose="020B0604020202020204" pitchFamily="34" charset="0"/>
              <a:buChar char="•"/>
            </a:pPr>
            <a:endParaRPr lang="en-US" sz="1100" b="1"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76745" y="5930538"/>
            <a:ext cx="2632375" cy="705394"/>
          </a:xfrm>
          <a:prstGeom prst="rect">
            <a:avLst/>
          </a:prstGeom>
        </p:spPr>
      </p:pic>
    </p:spTree>
    <p:extLst>
      <p:ext uri="{BB962C8B-B14F-4D97-AF65-F5344CB8AC3E}">
        <p14:creationId xmlns:p14="http://schemas.microsoft.com/office/powerpoint/2010/main" val="11527276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a:t>
            </a:r>
            <a:r>
              <a:rPr lang="en-US" b="1" dirty="0" err="1"/>
              <a:t>Cheatsheet</a:t>
            </a:r>
            <a:endParaRPr lang="en-US" b="1" dirty="0"/>
          </a:p>
        </p:txBody>
      </p:sp>
      <p:sp>
        <p:nvSpPr>
          <p:cNvPr id="3" name="Content Placeholder 2"/>
          <p:cNvSpPr>
            <a:spLocks noGrp="1"/>
          </p:cNvSpPr>
          <p:nvPr>
            <p:ph idx="1"/>
          </p:nvPr>
        </p:nvSpPr>
        <p:spPr/>
        <p:txBody>
          <a:bodyPr/>
          <a:lstStyle/>
          <a:p>
            <a:pPr marL="0" indent="0">
              <a:buNone/>
            </a:pPr>
            <a:endParaRPr lang="en-US" b="1" dirty="0"/>
          </a:p>
          <a:p>
            <a:r>
              <a:rPr lang="en-US" b="1" dirty="0"/>
              <a:t>https://github.com/ros/cheatsheet/releases/tag/0.0.1</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259373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Compiler</a:t>
            </a:r>
          </a:p>
        </p:txBody>
      </p:sp>
      <p:pic>
        <p:nvPicPr>
          <p:cNvPr id="4" name="Picture 3"/>
          <p:cNvPicPr>
            <a:picLocks noChangeAspect="1"/>
          </p:cNvPicPr>
          <p:nvPr/>
        </p:nvPicPr>
        <p:blipFill>
          <a:blip r:embed="rId2"/>
          <a:stretch>
            <a:fillRect/>
          </a:stretch>
        </p:blipFill>
        <p:spPr>
          <a:xfrm>
            <a:off x="467334" y="1247823"/>
            <a:ext cx="9520550" cy="53757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87884" y="6152026"/>
            <a:ext cx="2187863" cy="586279"/>
          </a:xfrm>
          <a:prstGeom prst="rect">
            <a:avLst/>
          </a:prstGeom>
        </p:spPr>
      </p:pic>
      <p:sp>
        <p:nvSpPr>
          <p:cNvPr id="3" name="Content Placeholder 2"/>
          <p:cNvSpPr>
            <a:spLocks noGrp="1"/>
          </p:cNvSpPr>
          <p:nvPr>
            <p:ph idx="1"/>
          </p:nvPr>
        </p:nvSpPr>
        <p:spPr>
          <a:xfrm>
            <a:off x="773680" y="3683841"/>
            <a:ext cx="5322320" cy="503759"/>
          </a:xfrm>
        </p:spPr>
        <p:txBody>
          <a:bodyPr/>
          <a:lstStyle/>
          <a:p>
            <a:r>
              <a:rPr lang="en-US" dirty="0"/>
              <a:t>https://repl.it/languages/python3</a:t>
            </a:r>
          </a:p>
        </p:txBody>
      </p:sp>
    </p:spTree>
    <p:extLst>
      <p:ext uri="{BB962C8B-B14F-4D97-AF65-F5344CB8AC3E}">
        <p14:creationId xmlns:p14="http://schemas.microsoft.com/office/powerpoint/2010/main" val="3939166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040" y="365125"/>
            <a:ext cx="10515600" cy="1325563"/>
          </a:xfrm>
        </p:spPr>
        <p:txBody>
          <a:bodyPr/>
          <a:lstStyle/>
          <a:p>
            <a:r>
              <a:rPr lang="en-US" b="1" dirty="0"/>
              <a:t>Python</a:t>
            </a:r>
          </a:p>
        </p:txBody>
      </p:sp>
      <p:sp>
        <p:nvSpPr>
          <p:cNvPr id="3" name="Content Placeholder 2"/>
          <p:cNvSpPr>
            <a:spLocks noGrp="1"/>
          </p:cNvSpPr>
          <p:nvPr>
            <p:ph idx="1"/>
          </p:nvPr>
        </p:nvSpPr>
        <p:spPr>
          <a:xfrm>
            <a:off x="447040" y="1825625"/>
            <a:ext cx="11531600" cy="4575175"/>
          </a:xfrm>
        </p:spPr>
        <p:txBody>
          <a:bodyPr>
            <a:normAutofit/>
          </a:bodyPr>
          <a:lstStyle/>
          <a:p>
            <a:r>
              <a:rPr lang="en-US" dirty="0"/>
              <a:t>You are free to whatever programming language you want to use with ROS. </a:t>
            </a:r>
          </a:p>
          <a:p>
            <a:r>
              <a:rPr lang="en-US" dirty="0"/>
              <a:t>You can use either Python or C++ to do the assignments.</a:t>
            </a:r>
          </a:p>
          <a:p>
            <a:r>
              <a:rPr lang="en-US" dirty="0"/>
              <a:t>I will use Python to teach ROS.</a:t>
            </a:r>
          </a:p>
          <a:p>
            <a:r>
              <a:rPr lang="en-US" dirty="0"/>
              <a:t>In order to understand how ROS works, it doesn’t really matter if you use Python or C++.</a:t>
            </a:r>
          </a:p>
          <a:p>
            <a:r>
              <a:rPr lang="en-US" dirty="0"/>
              <a:t>However, for better performance I recommend you to write your packages in C++.</a:t>
            </a:r>
          </a:p>
          <a:p>
            <a:r>
              <a:rPr lang="en-US" dirty="0"/>
              <a:t>If you want to build a prototype in a very short time, Python is a better choice.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1717617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Basics</a:t>
            </a:r>
          </a:p>
        </p:txBody>
      </p:sp>
      <p:sp>
        <p:nvSpPr>
          <p:cNvPr id="3" name="Content Placeholder 2"/>
          <p:cNvSpPr>
            <a:spLocks noGrp="1"/>
          </p:cNvSpPr>
          <p:nvPr>
            <p:ph idx="1"/>
          </p:nvPr>
        </p:nvSpPr>
        <p:spPr>
          <a:xfrm>
            <a:off x="838200" y="1504183"/>
            <a:ext cx="10515600" cy="4351338"/>
          </a:xfrm>
        </p:spPr>
        <p:txBody>
          <a:bodyPr>
            <a:normAutofit fontScale="92500" lnSpcReduction="10000"/>
          </a:bodyPr>
          <a:lstStyle/>
          <a:p>
            <a:r>
              <a:rPr lang="en-US" dirty="0"/>
              <a:t>Python is an easy to learn, powerful programming language. It has efficient high-level data structures and a simple but effective approach to object-oriented programming. Python’s elegant syntax and dynamic typing, together with its interpreted nature, make it an ideal language for scripting and rapid application development in many areas on most platforms.</a:t>
            </a:r>
          </a:p>
          <a:p>
            <a:pPr marL="0" indent="0">
              <a:buNone/>
            </a:pPr>
            <a:endParaRPr lang="en-US" dirty="0">
              <a:hlinkClick r:id="" action="ppaction://noaction"/>
            </a:endParaRPr>
          </a:p>
          <a:p>
            <a:r>
              <a:rPr lang="en-US" dirty="0">
                <a:hlinkClick r:id="" action="ppaction://noaction"/>
              </a:rPr>
              <a:t>https://www.python.org/</a:t>
            </a:r>
            <a:endParaRPr lang="en-US" dirty="0"/>
          </a:p>
          <a:p>
            <a:endParaRPr lang="en-US" dirty="0"/>
          </a:p>
          <a:p>
            <a:r>
              <a:rPr lang="en-US" dirty="0">
                <a:hlinkClick r:id="rId2"/>
              </a:rPr>
              <a:t>https://docs.python.org/3/tutorial/index.html</a:t>
            </a:r>
            <a:endParaRPr lang="en-US" dirty="0"/>
          </a:p>
          <a:p>
            <a:endParaRPr lang="en-US" dirty="0"/>
          </a:p>
          <a:p>
            <a:r>
              <a:rPr lang="en-US" dirty="0"/>
              <a:t>We will use Python 3.</a:t>
            </a:r>
          </a:p>
          <a:p>
            <a:pPr marL="0" indent="0">
              <a:buNone/>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684696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Python is great?</a:t>
            </a:r>
          </a:p>
        </p:txBody>
      </p:sp>
      <p:sp>
        <p:nvSpPr>
          <p:cNvPr id="4" name="Rectangle 3"/>
          <p:cNvSpPr/>
          <p:nvPr/>
        </p:nvSpPr>
        <p:spPr>
          <a:xfrm>
            <a:off x="838200" y="1999486"/>
            <a:ext cx="10828743" cy="2585323"/>
          </a:xfrm>
          <a:prstGeom prst="rect">
            <a:avLst/>
          </a:prstGeom>
        </p:spPr>
        <p:txBody>
          <a:bodyPr wrap="square">
            <a:spAutoFit/>
          </a:bodyPr>
          <a:lstStyle/>
          <a:p>
            <a:pPr algn="just">
              <a:buFont typeface="Arial" panose="020B0604020202020204" pitchFamily="34" charset="0"/>
              <a:buChar char="•"/>
            </a:pPr>
            <a:r>
              <a:rPr lang="en-US" b="1" dirty="0">
                <a:solidFill>
                  <a:srgbClr val="000000"/>
                </a:solidFill>
                <a:latin typeface="Verdana" panose="020B0604030504040204" pitchFamily="34" charset="0"/>
              </a:rPr>
              <a:t>Python is Interpreted:</a:t>
            </a:r>
            <a:r>
              <a:rPr lang="en-US" dirty="0">
                <a:solidFill>
                  <a:srgbClr val="000000"/>
                </a:solidFill>
                <a:latin typeface="Verdana" panose="020B0604030504040204" pitchFamily="34" charset="0"/>
              </a:rPr>
              <a:t> Python is processed at runtime by the interpreter. You do not need to compile your program before executing it. This is similar to PERL and PHP.</a:t>
            </a:r>
          </a:p>
          <a:p>
            <a:pPr algn="just">
              <a:buFont typeface="Arial" panose="020B0604020202020204" pitchFamily="34" charset="0"/>
              <a:buChar char="•"/>
            </a:pPr>
            <a:r>
              <a:rPr lang="en-US" b="1" dirty="0">
                <a:solidFill>
                  <a:srgbClr val="000000"/>
                </a:solidFill>
                <a:latin typeface="Verdana" panose="020B0604030504040204" pitchFamily="34" charset="0"/>
              </a:rPr>
              <a:t>Python is Interactive:</a:t>
            </a:r>
            <a:r>
              <a:rPr lang="en-US" dirty="0">
                <a:solidFill>
                  <a:srgbClr val="000000"/>
                </a:solidFill>
                <a:latin typeface="Verdana" panose="020B0604030504040204" pitchFamily="34" charset="0"/>
              </a:rPr>
              <a:t> You can actually sit at a Python prompt and interact with the interpreter directly to write your programs.</a:t>
            </a:r>
          </a:p>
          <a:p>
            <a:pPr algn="just">
              <a:buFont typeface="Arial" panose="020B0604020202020204" pitchFamily="34" charset="0"/>
              <a:buChar char="•"/>
            </a:pPr>
            <a:r>
              <a:rPr lang="en-US" b="1" dirty="0">
                <a:solidFill>
                  <a:srgbClr val="000000"/>
                </a:solidFill>
                <a:latin typeface="Verdana" panose="020B0604030504040204" pitchFamily="34" charset="0"/>
              </a:rPr>
              <a:t>Python is Object-Oriented:</a:t>
            </a:r>
            <a:r>
              <a:rPr lang="en-US" dirty="0">
                <a:solidFill>
                  <a:srgbClr val="000000"/>
                </a:solidFill>
                <a:latin typeface="Verdana" panose="020B0604030504040204" pitchFamily="34" charset="0"/>
              </a:rPr>
              <a:t> Python supports Object-Oriented style or technique of programming that encapsulates code within objects.</a:t>
            </a:r>
          </a:p>
          <a:p>
            <a:pPr algn="just">
              <a:buFont typeface="Arial" panose="020B0604020202020204" pitchFamily="34" charset="0"/>
              <a:buChar char="•"/>
            </a:pPr>
            <a:r>
              <a:rPr lang="en-US" b="1" dirty="0">
                <a:solidFill>
                  <a:srgbClr val="000000"/>
                </a:solidFill>
                <a:latin typeface="Verdana" panose="020B0604030504040204" pitchFamily="34" charset="0"/>
              </a:rPr>
              <a:t>Python is a Beginner's Language:</a:t>
            </a:r>
            <a:r>
              <a:rPr lang="en-US" dirty="0">
                <a:solidFill>
                  <a:srgbClr val="000000"/>
                </a:solidFill>
                <a:latin typeface="Verdana" panose="020B0604030504040204" pitchFamily="34" charset="0"/>
              </a:rPr>
              <a:t> Python is a great language for the beginner-level programmers and supports the development of a wide range of applications from simple text processing to world wide web browsers to games.</a:t>
            </a:r>
            <a:endParaRPr lang="en-US" b="0" i="0" dirty="0">
              <a:solidFill>
                <a:srgbClr val="000000"/>
              </a:solidFill>
              <a:effectLst/>
              <a:latin typeface="Verdana" panose="020B0604030504040204" pitchFamily="34" charset="0"/>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992655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Reserved Words</a:t>
            </a:r>
          </a:p>
        </p:txBody>
      </p:sp>
      <p:graphicFrame>
        <p:nvGraphicFramePr>
          <p:cNvPr id="4" name="Content Placeholder 3"/>
          <p:cNvGraphicFramePr>
            <a:graphicFrameLocks noGrp="1"/>
          </p:cNvGraphicFramePr>
          <p:nvPr>
            <p:ph idx="1"/>
            <p:extLst/>
          </p:nvPr>
        </p:nvGraphicFramePr>
        <p:xfrm>
          <a:off x="4600599" y="2501289"/>
          <a:ext cx="3290595" cy="3614060"/>
        </p:xfrm>
        <a:graphic>
          <a:graphicData uri="http://schemas.openxmlformats.org/drawingml/2006/table">
            <a:tbl>
              <a:tblPr/>
              <a:tblGrid>
                <a:gridCol w="1096865">
                  <a:extLst>
                    <a:ext uri="{9D8B030D-6E8A-4147-A177-3AD203B41FA5}">
                      <a16:colId xmlns:a16="http://schemas.microsoft.com/office/drawing/2014/main" val="2776109386"/>
                    </a:ext>
                  </a:extLst>
                </a:gridCol>
                <a:gridCol w="1096865">
                  <a:extLst>
                    <a:ext uri="{9D8B030D-6E8A-4147-A177-3AD203B41FA5}">
                      <a16:colId xmlns:a16="http://schemas.microsoft.com/office/drawing/2014/main" val="1940076862"/>
                    </a:ext>
                  </a:extLst>
                </a:gridCol>
                <a:gridCol w="1096865">
                  <a:extLst>
                    <a:ext uri="{9D8B030D-6E8A-4147-A177-3AD203B41FA5}">
                      <a16:colId xmlns:a16="http://schemas.microsoft.com/office/drawing/2014/main" val="760561421"/>
                    </a:ext>
                  </a:extLst>
                </a:gridCol>
              </a:tblGrid>
              <a:tr h="0">
                <a:tc>
                  <a:txBody>
                    <a:bodyPr/>
                    <a:lstStyle/>
                    <a:p>
                      <a:pPr fontAlgn="t"/>
                      <a:r>
                        <a:rPr lang="en-US">
                          <a:effectLst/>
                        </a:rPr>
                        <a:t>and</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exec</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not</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2429242"/>
                  </a:ext>
                </a:extLst>
              </a:tr>
              <a:tr h="0">
                <a:tc>
                  <a:txBody>
                    <a:bodyPr/>
                    <a:lstStyle/>
                    <a:p>
                      <a:pPr fontAlgn="t"/>
                      <a:r>
                        <a:rPr lang="en-US">
                          <a:effectLst/>
                        </a:rPr>
                        <a:t>assert</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finally</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or</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24747416"/>
                  </a:ext>
                </a:extLst>
              </a:tr>
              <a:tr h="0">
                <a:tc>
                  <a:txBody>
                    <a:bodyPr/>
                    <a:lstStyle/>
                    <a:p>
                      <a:pPr fontAlgn="t"/>
                      <a:r>
                        <a:rPr lang="en-US">
                          <a:effectLst/>
                        </a:rPr>
                        <a:t>break</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for</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pass</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39619238"/>
                  </a:ext>
                </a:extLst>
              </a:tr>
              <a:tr h="0">
                <a:tc>
                  <a:txBody>
                    <a:bodyPr/>
                    <a:lstStyle/>
                    <a:p>
                      <a:pPr fontAlgn="t"/>
                      <a:r>
                        <a:rPr lang="en-US">
                          <a:effectLst/>
                        </a:rPr>
                        <a:t>class</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from</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dirty="0">
                          <a:effectLst/>
                        </a:rPr>
                        <a:t>print</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408763"/>
                  </a:ext>
                </a:extLst>
              </a:tr>
              <a:tr h="0">
                <a:tc>
                  <a:txBody>
                    <a:bodyPr/>
                    <a:lstStyle/>
                    <a:p>
                      <a:pPr fontAlgn="t"/>
                      <a:r>
                        <a:rPr lang="en-US">
                          <a:effectLst/>
                        </a:rPr>
                        <a:t>continue</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global</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raise</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971066942"/>
                  </a:ext>
                </a:extLst>
              </a:tr>
              <a:tr h="0">
                <a:tc>
                  <a:txBody>
                    <a:bodyPr/>
                    <a:lstStyle/>
                    <a:p>
                      <a:pPr fontAlgn="t"/>
                      <a:r>
                        <a:rPr lang="en-US">
                          <a:effectLst/>
                        </a:rPr>
                        <a:t>def</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if</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return</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53126006"/>
                  </a:ext>
                </a:extLst>
              </a:tr>
              <a:tr h="0">
                <a:tc>
                  <a:txBody>
                    <a:bodyPr/>
                    <a:lstStyle/>
                    <a:p>
                      <a:pPr fontAlgn="t"/>
                      <a:r>
                        <a:rPr lang="en-US">
                          <a:effectLst/>
                        </a:rPr>
                        <a:t>del</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dirty="0">
                          <a:effectLst/>
                        </a:rPr>
                        <a:t>import</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try</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2795102"/>
                  </a:ext>
                </a:extLst>
              </a:tr>
              <a:tr h="0">
                <a:tc>
                  <a:txBody>
                    <a:bodyPr/>
                    <a:lstStyle/>
                    <a:p>
                      <a:pPr fontAlgn="t"/>
                      <a:r>
                        <a:rPr lang="en-US">
                          <a:effectLst/>
                        </a:rPr>
                        <a:t>elif</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dirty="0">
                          <a:effectLst/>
                        </a:rPr>
                        <a:t>in</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while</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82697116"/>
                  </a:ext>
                </a:extLst>
              </a:tr>
              <a:tr h="0">
                <a:tc>
                  <a:txBody>
                    <a:bodyPr/>
                    <a:lstStyle/>
                    <a:p>
                      <a:pPr fontAlgn="t"/>
                      <a:r>
                        <a:rPr lang="en-US">
                          <a:effectLst/>
                        </a:rPr>
                        <a:t>else</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dirty="0">
                          <a:effectLst/>
                        </a:rPr>
                        <a:t>is</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with</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19574126"/>
                  </a:ext>
                </a:extLst>
              </a:tr>
              <a:tr h="0">
                <a:tc>
                  <a:txBody>
                    <a:bodyPr/>
                    <a:lstStyle/>
                    <a:p>
                      <a:pPr fontAlgn="t"/>
                      <a:r>
                        <a:rPr lang="en-US">
                          <a:effectLst/>
                        </a:rPr>
                        <a:t>except</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lambda</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dirty="0">
                          <a:effectLst/>
                        </a:rPr>
                        <a:t>yield</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74932934"/>
                  </a:ext>
                </a:extLst>
              </a:tr>
            </a:tbl>
          </a:graphicData>
        </a:graphic>
      </p:graphicFrame>
      <p:sp>
        <p:nvSpPr>
          <p:cNvPr id="5" name="Rectangle 4"/>
          <p:cNvSpPr/>
          <p:nvPr/>
        </p:nvSpPr>
        <p:spPr>
          <a:xfrm>
            <a:off x="838200" y="1308724"/>
            <a:ext cx="10815394" cy="923330"/>
          </a:xfrm>
          <a:prstGeom prst="rect">
            <a:avLst/>
          </a:prstGeom>
        </p:spPr>
        <p:txBody>
          <a:bodyPr wrap="square">
            <a:spAutoFit/>
          </a:bodyPr>
          <a:lstStyle/>
          <a:p>
            <a:r>
              <a:rPr lang="en-US" dirty="0">
                <a:solidFill>
                  <a:srgbClr val="000000"/>
                </a:solidFill>
                <a:latin typeface="Verdana" panose="020B0604030504040204" pitchFamily="34" charset="0"/>
              </a:rPr>
              <a:t>The following list shows the Python keywords. These are reserved words and you cannot use them as constant or variable or any other identifier names. All the Python keywords contain lowercase letters only.</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568844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a:t>
            </a:r>
          </a:p>
        </p:txBody>
      </p:sp>
      <p:sp>
        <p:nvSpPr>
          <p:cNvPr id="3" name="Content Placeholder 2"/>
          <p:cNvSpPr>
            <a:spLocks noGrp="1"/>
          </p:cNvSpPr>
          <p:nvPr>
            <p:ph idx="1"/>
          </p:nvPr>
        </p:nvSpPr>
        <p:spPr/>
        <p:txBody>
          <a:bodyPr>
            <a:normAutofit/>
          </a:bodyPr>
          <a:lstStyle/>
          <a:p>
            <a:r>
              <a:rPr lang="en-US" dirty="0"/>
              <a:t>There is no variable type in Python</a:t>
            </a:r>
          </a:p>
          <a:p>
            <a:r>
              <a:rPr lang="en-US" dirty="0"/>
              <a:t># This is how you comment</a:t>
            </a:r>
          </a:p>
          <a:p>
            <a:r>
              <a:rPr lang="en-US" dirty="0"/>
              <a:t>name  = “Marek </a:t>
            </a:r>
            <a:r>
              <a:rPr lang="en-US" dirty="0" err="1"/>
              <a:t>Perkowski</a:t>
            </a:r>
            <a:r>
              <a:rPr lang="en-US" dirty="0"/>
              <a:t>” # This is a string variable</a:t>
            </a:r>
          </a:p>
          <a:p>
            <a:r>
              <a:rPr lang="en-US" dirty="0"/>
              <a:t>print(name)</a:t>
            </a:r>
          </a:p>
          <a:p>
            <a:r>
              <a:rPr lang="en-US" dirty="0"/>
              <a:t>print “hello world”</a:t>
            </a:r>
          </a:p>
          <a:p>
            <a:endParaRPr lang="en-US" dirty="0"/>
          </a:p>
          <a:p>
            <a:r>
              <a:rPr lang="en-US" dirty="0"/>
              <a:t>number = 1903 # This is an integer variable</a:t>
            </a:r>
          </a:p>
          <a:p>
            <a:r>
              <a:rPr lang="en-US" dirty="0" err="1"/>
              <a:t>my_gpa</a:t>
            </a:r>
            <a:r>
              <a:rPr lang="en-US" dirty="0"/>
              <a:t> = 3.99 # This is A floating point variable</a:t>
            </a:r>
          </a:p>
          <a:p>
            <a:endParaRPr lang="en-US" dirty="0"/>
          </a:p>
          <a:p>
            <a:endParaRPr lang="en-US" dirty="0"/>
          </a:p>
          <a:p>
            <a:endParaRPr lang="en-US" dirty="0"/>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583410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graphicFrame>
        <p:nvGraphicFramePr>
          <p:cNvPr id="7" name="Table 6"/>
          <p:cNvGraphicFramePr>
            <a:graphicFrameLocks noGrp="1"/>
          </p:cNvGraphicFramePr>
          <p:nvPr>
            <p:extLst/>
          </p:nvPr>
        </p:nvGraphicFramePr>
        <p:xfrm>
          <a:off x="904945" y="1686065"/>
          <a:ext cx="7071027" cy="4418152"/>
        </p:xfrm>
        <a:graphic>
          <a:graphicData uri="http://schemas.openxmlformats.org/drawingml/2006/table">
            <a:tbl>
              <a:tblPr/>
              <a:tblGrid>
                <a:gridCol w="2357009">
                  <a:extLst>
                    <a:ext uri="{9D8B030D-6E8A-4147-A177-3AD203B41FA5}">
                      <a16:colId xmlns:a16="http://schemas.microsoft.com/office/drawing/2014/main" val="504452378"/>
                    </a:ext>
                  </a:extLst>
                </a:gridCol>
                <a:gridCol w="2357009">
                  <a:extLst>
                    <a:ext uri="{9D8B030D-6E8A-4147-A177-3AD203B41FA5}">
                      <a16:colId xmlns:a16="http://schemas.microsoft.com/office/drawing/2014/main" val="3179024909"/>
                    </a:ext>
                  </a:extLst>
                </a:gridCol>
                <a:gridCol w="2357009">
                  <a:extLst>
                    <a:ext uri="{9D8B030D-6E8A-4147-A177-3AD203B41FA5}">
                      <a16:colId xmlns:a16="http://schemas.microsoft.com/office/drawing/2014/main" val="571313447"/>
                    </a:ext>
                  </a:extLst>
                </a:gridCol>
              </a:tblGrid>
              <a:tr h="322673">
                <a:tc>
                  <a:txBody>
                    <a:bodyPr/>
                    <a:lstStyle/>
                    <a:p>
                      <a:pPr fontAlgn="t"/>
                      <a:r>
                        <a:rPr lang="en-US" sz="1200">
                          <a:effectLst/>
                        </a:rPr>
                        <a:t>+ Addition</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Adds values on either side of the operator.</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a + b = 30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31001943"/>
                  </a:ext>
                </a:extLst>
              </a:tr>
              <a:tr h="472146">
                <a:tc>
                  <a:txBody>
                    <a:bodyPr/>
                    <a:lstStyle/>
                    <a:p>
                      <a:pPr fontAlgn="t"/>
                      <a:r>
                        <a:rPr lang="en-US" sz="1200">
                          <a:effectLst/>
                        </a:rPr>
                        <a:t>- Subtraction</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Subtracts right hand operand from left hand operand.</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a – b = -10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50157775"/>
                  </a:ext>
                </a:extLst>
              </a:tr>
              <a:tr h="397410">
                <a:tc>
                  <a:txBody>
                    <a:bodyPr/>
                    <a:lstStyle/>
                    <a:p>
                      <a:pPr fontAlgn="t"/>
                      <a:r>
                        <a:rPr lang="en-US" sz="1200">
                          <a:effectLst/>
                        </a:rPr>
                        <a:t>* Multiplication</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Multiplies values on either side of the operator</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a * b = 200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203160804"/>
                  </a:ext>
                </a:extLst>
              </a:tr>
              <a:tr h="397410">
                <a:tc>
                  <a:txBody>
                    <a:bodyPr/>
                    <a:lstStyle/>
                    <a:p>
                      <a:pPr fontAlgn="t"/>
                      <a:r>
                        <a:rPr lang="en-US" sz="1200">
                          <a:effectLst/>
                        </a:rPr>
                        <a:t>/ Division</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Divides left hand operand by right hand operand</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b / a = 2</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15444366"/>
                  </a:ext>
                </a:extLst>
              </a:tr>
              <a:tr h="546883">
                <a:tc>
                  <a:txBody>
                    <a:bodyPr/>
                    <a:lstStyle/>
                    <a:p>
                      <a:pPr fontAlgn="t"/>
                      <a:r>
                        <a:rPr lang="en-US" sz="1200">
                          <a:effectLst/>
                        </a:rPr>
                        <a:t>% Modulus</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Divides left hand operand by right hand operand and returns remainder</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dirty="0">
                          <a:effectLst/>
                        </a:rPr>
                        <a:t>b % a = 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75742748"/>
                  </a:ext>
                </a:extLst>
              </a:tr>
              <a:tr h="397410">
                <a:tc>
                  <a:txBody>
                    <a:bodyPr/>
                    <a:lstStyle/>
                    <a:p>
                      <a:pPr fontAlgn="t"/>
                      <a:r>
                        <a:rPr lang="en-US" sz="1200">
                          <a:effectLst/>
                        </a:rPr>
                        <a:t>** Exponent</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Performs exponential (power) calculation on operators</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a**b =10 to the power 20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97711623"/>
                  </a:ext>
                </a:extLst>
              </a:tr>
              <a:tr h="1817407">
                <a:tc>
                  <a:txBody>
                    <a:bodyPr/>
                    <a:lstStyle/>
                    <a:p>
                      <a:pPr fontAlgn="t"/>
                      <a:r>
                        <a:rPr lang="en-US" sz="1200">
                          <a:effectLst/>
                        </a:rPr>
                        <a:t>//</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dirty="0">
                          <a:effectLst/>
                        </a:rPr>
                        <a:t>Floor Division - The division of operands where the result is the quotient in which the digits after the decimal point are removed. But if one of the operands is negative, the result is floored, i.e., rounded away from zero (towards negative infinity):</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dirty="0">
                          <a:effectLst/>
                        </a:rPr>
                        <a:t>9//2 = 4 and 9.0//2.0 = 4.0, -11//3 = -4, -11.0//3 = -4.0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71501218"/>
                  </a:ext>
                </a:extLst>
              </a:tr>
            </a:tbl>
          </a:graphicData>
        </a:graphic>
      </p:graphicFrame>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4028695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pic>
        <p:nvPicPr>
          <p:cNvPr id="5" name="Picture 4"/>
          <p:cNvPicPr>
            <a:picLocks noChangeAspect="1"/>
          </p:cNvPicPr>
          <p:nvPr/>
        </p:nvPicPr>
        <p:blipFill>
          <a:blip r:embed="rId2"/>
          <a:stretch>
            <a:fillRect/>
          </a:stretch>
        </p:blipFill>
        <p:spPr>
          <a:xfrm>
            <a:off x="911405" y="1381612"/>
            <a:ext cx="5996653" cy="2529140"/>
          </a:xfrm>
          <a:prstGeom prst="rect">
            <a:avLst/>
          </a:prstGeom>
        </p:spPr>
      </p:pic>
      <p:pic>
        <p:nvPicPr>
          <p:cNvPr id="6" name="Picture 5"/>
          <p:cNvPicPr>
            <a:picLocks noChangeAspect="1"/>
          </p:cNvPicPr>
          <p:nvPr/>
        </p:nvPicPr>
        <p:blipFill>
          <a:blip r:embed="rId3"/>
          <a:stretch>
            <a:fillRect/>
          </a:stretch>
        </p:blipFill>
        <p:spPr>
          <a:xfrm>
            <a:off x="918078" y="3917425"/>
            <a:ext cx="5991785" cy="2616863"/>
          </a:xfrm>
          <a:prstGeom prst="rect">
            <a:avLst/>
          </a:prstGeom>
        </p:spPr>
      </p:pic>
      <p:sp>
        <p:nvSpPr>
          <p:cNvPr id="7" name="Rectangle 6"/>
          <p:cNvSpPr/>
          <p:nvPr/>
        </p:nvSpPr>
        <p:spPr>
          <a:xfrm>
            <a:off x="7186160" y="1010302"/>
            <a:ext cx="4600923" cy="923330"/>
          </a:xfrm>
          <a:prstGeom prst="rect">
            <a:avLst/>
          </a:prstGeom>
        </p:spPr>
        <p:txBody>
          <a:bodyPr wrap="square">
            <a:spAutoFit/>
          </a:bodyPr>
          <a:lstStyle/>
          <a:p>
            <a:r>
              <a:rPr lang="en-US" dirty="0">
                <a:solidFill>
                  <a:srgbClr val="000000"/>
                </a:solidFill>
                <a:latin typeface="Verdana" panose="020B0604030504040204" pitchFamily="34" charset="0"/>
              </a:rPr>
              <a:t>A list contains items separated by commas and enclosed within square brackets.</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717615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Tuples</a:t>
            </a:r>
          </a:p>
        </p:txBody>
      </p:sp>
      <p:sp>
        <p:nvSpPr>
          <p:cNvPr id="3" name="Content Placeholder 2"/>
          <p:cNvSpPr>
            <a:spLocks noGrp="1"/>
          </p:cNvSpPr>
          <p:nvPr>
            <p:ph idx="1"/>
          </p:nvPr>
        </p:nvSpPr>
        <p:spPr>
          <a:xfrm>
            <a:off x="838200" y="1551972"/>
            <a:ext cx="10515600" cy="4351338"/>
          </a:xfrm>
        </p:spPr>
        <p:txBody>
          <a:bodyPr>
            <a:normAutofit/>
          </a:bodyPr>
          <a:lstStyle/>
          <a:p>
            <a:r>
              <a:rPr lang="en-US" dirty="0"/>
              <a:t>A tuple is another sequence data type that is similar to the list. A tuple consists of a number of values separated by commas. Unlike lists, however, tuples are enclosed within parentheses.</a:t>
            </a:r>
          </a:p>
          <a:p>
            <a:r>
              <a:rPr lang="en-US" dirty="0"/>
              <a:t>It is </a:t>
            </a:r>
            <a:r>
              <a:rPr lang="en-US" b="1" dirty="0"/>
              <a:t>only-read</a:t>
            </a:r>
          </a:p>
          <a:p>
            <a:pPr marL="0" indent="0">
              <a:buNone/>
            </a:pPr>
            <a:endParaRPr lang="en-US" b="1"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484743" y="3477389"/>
            <a:ext cx="5434502" cy="2268773"/>
          </a:xfrm>
          <a:prstGeom prst="rect">
            <a:avLst/>
          </a:prstGeom>
        </p:spPr>
      </p:pic>
      <p:pic>
        <p:nvPicPr>
          <p:cNvPr id="5" name="Picture 4"/>
          <p:cNvPicPr>
            <a:picLocks noChangeAspect="1"/>
          </p:cNvPicPr>
          <p:nvPr/>
        </p:nvPicPr>
        <p:blipFill>
          <a:blip r:embed="rId3"/>
          <a:stretch>
            <a:fillRect/>
          </a:stretch>
        </p:blipFill>
        <p:spPr>
          <a:xfrm>
            <a:off x="6082518" y="3423993"/>
            <a:ext cx="6109482" cy="22687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8412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ROS?</a:t>
            </a:r>
          </a:p>
        </p:txBody>
      </p:sp>
      <p:sp>
        <p:nvSpPr>
          <p:cNvPr id="3" name="Content Placeholder 2"/>
          <p:cNvSpPr>
            <a:spLocks noGrp="1"/>
          </p:cNvSpPr>
          <p:nvPr>
            <p:ph idx="1"/>
          </p:nvPr>
        </p:nvSpPr>
        <p:spPr>
          <a:xfrm>
            <a:off x="838200" y="2130425"/>
            <a:ext cx="10515600" cy="2681720"/>
          </a:xfrm>
        </p:spPr>
        <p:txBody>
          <a:bodyPr/>
          <a:lstStyle/>
          <a:p>
            <a:r>
              <a:rPr lang="en-US" dirty="0"/>
              <a:t>ROS stands for Robot Operating System. </a:t>
            </a:r>
          </a:p>
          <a:p>
            <a:r>
              <a:rPr lang="en-US" dirty="0"/>
              <a:t>However it is not a real operating system such a Linux, Windows, IOSX</a:t>
            </a:r>
          </a:p>
          <a:p>
            <a:r>
              <a:rPr lang="en-US" dirty="0"/>
              <a:t>It is framework.</a:t>
            </a:r>
          </a:p>
          <a:p>
            <a:r>
              <a:rPr lang="en-US" dirty="0"/>
              <a:t>It is more like a middleware that sits between your operating system and your program in C++, Python, and </a:t>
            </a:r>
            <a:r>
              <a:rPr lang="en-US" dirty="0" err="1"/>
              <a:t>Matlab</a:t>
            </a:r>
            <a:r>
              <a:rPr lang="en-US" dirty="0"/>
              <a:t> etc.</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237865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a:t>
            </a:r>
          </a:p>
        </p:txBody>
      </p:sp>
      <p:sp>
        <p:nvSpPr>
          <p:cNvPr id="3" name="Content Placeholder 2"/>
          <p:cNvSpPr>
            <a:spLocks noGrp="1"/>
          </p:cNvSpPr>
          <p:nvPr>
            <p:ph idx="1"/>
          </p:nvPr>
        </p:nvSpPr>
        <p:spPr>
          <a:xfrm>
            <a:off x="838200" y="1690688"/>
            <a:ext cx="10515600" cy="4351338"/>
          </a:xfrm>
        </p:spPr>
        <p:txBody>
          <a:bodyPr>
            <a:normAutofit/>
          </a:bodyPr>
          <a:lstStyle/>
          <a:p>
            <a:r>
              <a:rPr lang="en-US" sz="1800" dirty="0"/>
              <a:t>Python's dictionaries are kind of hash table type. They work like associative arrays or hashes found in Perl and consist of key-value pairs. A dictionary key can be almost any Python type, but are usually numbers or strings. Values, on the other hand, can be any arbitrary Python object.</a:t>
            </a:r>
          </a:p>
        </p:txBody>
      </p:sp>
      <p:pic>
        <p:nvPicPr>
          <p:cNvPr id="4" name="Picture 3"/>
          <p:cNvPicPr>
            <a:picLocks noChangeAspect="1"/>
          </p:cNvPicPr>
          <p:nvPr/>
        </p:nvPicPr>
        <p:blipFill>
          <a:blip r:embed="rId2"/>
          <a:stretch>
            <a:fillRect/>
          </a:stretch>
        </p:blipFill>
        <p:spPr>
          <a:xfrm>
            <a:off x="320375" y="3062972"/>
            <a:ext cx="5672638" cy="2347564"/>
          </a:xfrm>
          <a:prstGeom prst="rect">
            <a:avLst/>
          </a:prstGeom>
        </p:spPr>
      </p:pic>
      <p:pic>
        <p:nvPicPr>
          <p:cNvPr id="5" name="Picture 4"/>
          <p:cNvPicPr>
            <a:picLocks noChangeAspect="1"/>
          </p:cNvPicPr>
          <p:nvPr/>
        </p:nvPicPr>
        <p:blipFill>
          <a:blip r:embed="rId3"/>
          <a:stretch>
            <a:fillRect/>
          </a:stretch>
        </p:blipFill>
        <p:spPr>
          <a:xfrm>
            <a:off x="6199486" y="2985207"/>
            <a:ext cx="5795497" cy="237860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105798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 – If, </a:t>
            </a:r>
            <a:r>
              <a:rPr lang="en-US" dirty="0" err="1"/>
              <a:t>elif</a:t>
            </a:r>
            <a:r>
              <a:rPr lang="en-US" dirty="0"/>
              <a:t>, else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3" name="Picture 2"/>
          <p:cNvPicPr>
            <a:picLocks noChangeAspect="1"/>
          </p:cNvPicPr>
          <p:nvPr/>
        </p:nvPicPr>
        <p:blipFill>
          <a:blip r:embed="rId3"/>
          <a:stretch>
            <a:fillRect/>
          </a:stretch>
        </p:blipFill>
        <p:spPr>
          <a:xfrm>
            <a:off x="1080196" y="3090804"/>
            <a:ext cx="4917636" cy="3096985"/>
          </a:xfrm>
          <a:prstGeom prst="rect">
            <a:avLst/>
          </a:prstGeom>
        </p:spPr>
      </p:pic>
      <p:pic>
        <p:nvPicPr>
          <p:cNvPr id="5" name="Picture 4"/>
          <p:cNvPicPr>
            <a:picLocks noChangeAspect="1"/>
          </p:cNvPicPr>
          <p:nvPr/>
        </p:nvPicPr>
        <p:blipFill>
          <a:blip r:embed="rId4"/>
          <a:stretch>
            <a:fillRect/>
          </a:stretch>
        </p:blipFill>
        <p:spPr>
          <a:xfrm>
            <a:off x="6239829" y="3259592"/>
            <a:ext cx="5743386" cy="2473779"/>
          </a:xfrm>
          <a:prstGeom prst="rect">
            <a:avLst/>
          </a:prstGeom>
        </p:spPr>
      </p:pic>
      <p:sp>
        <p:nvSpPr>
          <p:cNvPr id="6" name="Rectangle 5"/>
          <p:cNvSpPr/>
          <p:nvPr/>
        </p:nvSpPr>
        <p:spPr>
          <a:xfrm>
            <a:off x="838199" y="1421563"/>
            <a:ext cx="11005457" cy="212365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The </a:t>
            </a:r>
            <a:r>
              <a:rPr lang="en-US" sz="1600" b="1" dirty="0">
                <a:solidFill>
                  <a:srgbClr val="000000"/>
                </a:solidFill>
              </a:rPr>
              <a:t>if</a:t>
            </a:r>
            <a:r>
              <a:rPr lang="en-US" sz="1600" dirty="0">
                <a:solidFill>
                  <a:srgbClr val="000000"/>
                </a:solidFill>
              </a:rPr>
              <a:t> statement contains a logical expression using which data is compared and a decision is made based on the result of the comparison.</a:t>
            </a:r>
          </a:p>
          <a:p>
            <a:pPr marL="285750" indent="-285750">
              <a:buFont typeface="Arial" panose="020B0604020202020204" pitchFamily="34" charset="0"/>
              <a:buChar char="•"/>
            </a:pPr>
            <a:r>
              <a:rPr lang="en-US" sz="1600" dirty="0"/>
              <a:t>An </a:t>
            </a:r>
            <a:r>
              <a:rPr lang="en-US" sz="1600" b="1" dirty="0"/>
              <a:t>else</a:t>
            </a:r>
            <a:r>
              <a:rPr lang="en-US" sz="1600" dirty="0"/>
              <a:t> statement can be combined with an </a:t>
            </a:r>
            <a:r>
              <a:rPr lang="en-US" sz="1600" b="1" dirty="0"/>
              <a:t>if</a:t>
            </a:r>
            <a:r>
              <a:rPr lang="en-US" sz="1600" dirty="0"/>
              <a:t> statement. An </a:t>
            </a:r>
            <a:r>
              <a:rPr lang="en-US" sz="1600" b="1" dirty="0"/>
              <a:t>else</a:t>
            </a:r>
            <a:r>
              <a:rPr lang="en-US" sz="1600" dirty="0"/>
              <a:t> statement contains the block of code that executes if the conditional expression in the if statement resolves to 0 or a FALSE value.</a:t>
            </a:r>
            <a:endParaRPr lang="en-US" sz="1600" dirty="0">
              <a:solidFill>
                <a:srgbClr val="000000"/>
              </a:solidFill>
            </a:endParaRPr>
          </a:p>
          <a:p>
            <a:pPr marL="285750" indent="-285750">
              <a:buFont typeface="Arial" panose="020B0604020202020204" pitchFamily="34" charset="0"/>
              <a:buChar char="•"/>
            </a:pPr>
            <a:r>
              <a:rPr lang="en-US" sz="1600" dirty="0"/>
              <a:t>The </a:t>
            </a:r>
            <a:r>
              <a:rPr lang="en-US" sz="1600" b="1" dirty="0" err="1"/>
              <a:t>elif</a:t>
            </a:r>
            <a:r>
              <a:rPr lang="en-US" sz="1600" dirty="0"/>
              <a:t> statement allows you to check multiple expressions for TRUE and execute a block of code as soon as one of the conditions evaluates to TRUE.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44333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 – While, For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14338" name="Picture 2" descr="L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487" y="1805023"/>
            <a:ext cx="28956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9475635" y="3369297"/>
            <a:ext cx="1931003" cy="2214974"/>
          </a:xfrm>
          <a:prstGeom prst="rect">
            <a:avLst/>
          </a:prstGeom>
        </p:spPr>
      </p:pic>
      <p:pic>
        <p:nvPicPr>
          <p:cNvPr id="8" name="Picture 7"/>
          <p:cNvPicPr>
            <a:picLocks noChangeAspect="1"/>
          </p:cNvPicPr>
          <p:nvPr/>
        </p:nvPicPr>
        <p:blipFill>
          <a:blip r:embed="rId5"/>
          <a:stretch>
            <a:fillRect/>
          </a:stretch>
        </p:blipFill>
        <p:spPr>
          <a:xfrm>
            <a:off x="8429687" y="2027983"/>
            <a:ext cx="3576296" cy="1004018"/>
          </a:xfrm>
          <a:prstGeom prst="rect">
            <a:avLst/>
          </a:prstGeom>
        </p:spPr>
      </p:pic>
      <p:sp>
        <p:nvSpPr>
          <p:cNvPr id="10" name="Rectangle 9"/>
          <p:cNvSpPr/>
          <p:nvPr/>
        </p:nvSpPr>
        <p:spPr>
          <a:xfrm>
            <a:off x="9126269" y="1490003"/>
            <a:ext cx="2629734" cy="369332"/>
          </a:xfrm>
          <a:prstGeom prst="rect">
            <a:avLst/>
          </a:prstGeom>
        </p:spPr>
        <p:txBody>
          <a:bodyPr wrap="square">
            <a:spAutoFit/>
          </a:bodyPr>
          <a:lstStyle/>
          <a:p>
            <a:r>
              <a:rPr lang="en-US" b="1" dirty="0">
                <a:solidFill>
                  <a:srgbClr val="000000"/>
                </a:solidFill>
                <a:latin typeface="Verdana" panose="020B0604030504040204" pitchFamily="34" charset="0"/>
              </a:rPr>
              <a:t>While Loop</a:t>
            </a:r>
            <a:endParaRPr lang="en-US" b="1" dirty="0"/>
          </a:p>
        </p:txBody>
      </p:sp>
      <p:sp>
        <p:nvSpPr>
          <p:cNvPr id="11" name="Rectangle 10"/>
          <p:cNvSpPr/>
          <p:nvPr/>
        </p:nvSpPr>
        <p:spPr>
          <a:xfrm>
            <a:off x="5256811" y="1490003"/>
            <a:ext cx="2629734" cy="369332"/>
          </a:xfrm>
          <a:prstGeom prst="rect">
            <a:avLst/>
          </a:prstGeom>
        </p:spPr>
        <p:txBody>
          <a:bodyPr wrap="square">
            <a:spAutoFit/>
          </a:bodyPr>
          <a:lstStyle/>
          <a:p>
            <a:r>
              <a:rPr lang="en-US" b="1" dirty="0">
                <a:solidFill>
                  <a:srgbClr val="000000"/>
                </a:solidFill>
                <a:latin typeface="Verdana" panose="020B0604030504040204" pitchFamily="34" charset="0"/>
              </a:rPr>
              <a:t>For Loop</a:t>
            </a:r>
            <a:endParaRPr lang="en-US" b="1" dirty="0"/>
          </a:p>
        </p:txBody>
      </p:sp>
      <p:pic>
        <p:nvPicPr>
          <p:cNvPr id="9" name="Picture 8"/>
          <p:cNvPicPr>
            <a:picLocks noChangeAspect="1"/>
          </p:cNvPicPr>
          <p:nvPr/>
        </p:nvPicPr>
        <p:blipFill>
          <a:blip r:embed="rId6"/>
          <a:stretch>
            <a:fillRect/>
          </a:stretch>
        </p:blipFill>
        <p:spPr>
          <a:xfrm>
            <a:off x="4500840" y="2172715"/>
            <a:ext cx="3314944" cy="642851"/>
          </a:xfrm>
          <a:prstGeom prst="rect">
            <a:avLst/>
          </a:prstGeom>
        </p:spPr>
      </p:pic>
      <p:pic>
        <p:nvPicPr>
          <p:cNvPr id="12" name="Picture 11"/>
          <p:cNvPicPr>
            <a:picLocks noChangeAspect="1"/>
          </p:cNvPicPr>
          <p:nvPr/>
        </p:nvPicPr>
        <p:blipFill>
          <a:blip r:embed="rId7"/>
          <a:stretch>
            <a:fillRect/>
          </a:stretch>
        </p:blipFill>
        <p:spPr>
          <a:xfrm>
            <a:off x="5159633" y="3032001"/>
            <a:ext cx="1965243" cy="2682713"/>
          </a:xfrm>
          <a:prstGeom prst="rect">
            <a:avLst/>
          </a:prstGeom>
        </p:spPr>
      </p:pic>
    </p:spTree>
    <p:extLst>
      <p:ext uri="{BB962C8B-B14F-4D97-AF65-F5344CB8AC3E}">
        <p14:creationId xmlns:p14="http://schemas.microsoft.com/office/powerpoint/2010/main" val="1557281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Modules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5" name="Picture 4"/>
          <p:cNvPicPr>
            <a:picLocks noChangeAspect="1"/>
          </p:cNvPicPr>
          <p:nvPr/>
        </p:nvPicPr>
        <p:blipFill>
          <a:blip r:embed="rId3"/>
          <a:stretch>
            <a:fillRect/>
          </a:stretch>
        </p:blipFill>
        <p:spPr>
          <a:xfrm>
            <a:off x="6096000" y="2736712"/>
            <a:ext cx="2868137" cy="1315035"/>
          </a:xfrm>
          <a:prstGeom prst="rect">
            <a:avLst/>
          </a:prstGeom>
        </p:spPr>
      </p:pic>
      <p:pic>
        <p:nvPicPr>
          <p:cNvPr id="6" name="Picture 5"/>
          <p:cNvPicPr>
            <a:picLocks noChangeAspect="1"/>
          </p:cNvPicPr>
          <p:nvPr/>
        </p:nvPicPr>
        <p:blipFill>
          <a:blip r:embed="rId4"/>
          <a:stretch>
            <a:fillRect/>
          </a:stretch>
        </p:blipFill>
        <p:spPr>
          <a:xfrm>
            <a:off x="838200" y="2736712"/>
            <a:ext cx="4599144" cy="2561738"/>
          </a:xfrm>
          <a:prstGeom prst="rect">
            <a:avLst/>
          </a:prstGeom>
        </p:spPr>
      </p:pic>
      <p:sp>
        <p:nvSpPr>
          <p:cNvPr id="7" name="TextBox 6"/>
          <p:cNvSpPr txBox="1"/>
          <p:nvPr/>
        </p:nvSpPr>
        <p:spPr>
          <a:xfrm>
            <a:off x="5984203" y="2029034"/>
            <a:ext cx="954447" cy="369332"/>
          </a:xfrm>
          <a:prstGeom prst="rect">
            <a:avLst/>
          </a:prstGeom>
          <a:noFill/>
        </p:spPr>
        <p:txBody>
          <a:bodyPr wrap="square" rtlCol="0">
            <a:spAutoFit/>
          </a:bodyPr>
          <a:lstStyle/>
          <a:p>
            <a:r>
              <a:rPr lang="en-US" dirty="0"/>
              <a:t>main.py</a:t>
            </a:r>
          </a:p>
        </p:txBody>
      </p:sp>
      <p:sp>
        <p:nvSpPr>
          <p:cNvPr id="8" name="TextBox 7"/>
          <p:cNvSpPr txBox="1"/>
          <p:nvPr/>
        </p:nvSpPr>
        <p:spPr>
          <a:xfrm>
            <a:off x="990600" y="2181434"/>
            <a:ext cx="954447" cy="369332"/>
          </a:xfrm>
          <a:prstGeom prst="rect">
            <a:avLst/>
          </a:prstGeom>
          <a:noFill/>
        </p:spPr>
        <p:txBody>
          <a:bodyPr wrap="square" rtlCol="0">
            <a:spAutoFit/>
          </a:bodyPr>
          <a:lstStyle/>
          <a:p>
            <a:r>
              <a:rPr lang="en-US" dirty="0"/>
              <a:t>fibo.py</a:t>
            </a:r>
          </a:p>
        </p:txBody>
      </p:sp>
    </p:spTree>
    <p:extLst>
      <p:ext uri="{BB962C8B-B14F-4D97-AF65-F5344CB8AC3E}">
        <p14:creationId xmlns:p14="http://schemas.microsoft.com/office/powerpoint/2010/main" val="3154675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Raspberry Pi?</a:t>
            </a:r>
          </a:p>
        </p:txBody>
      </p:sp>
      <p:sp>
        <p:nvSpPr>
          <p:cNvPr id="3" name="Content Placeholder 2"/>
          <p:cNvSpPr>
            <a:spLocks noGrp="1"/>
          </p:cNvSpPr>
          <p:nvPr>
            <p:ph idx="1"/>
          </p:nvPr>
        </p:nvSpPr>
        <p:spPr>
          <a:xfrm>
            <a:off x="838200" y="1346123"/>
            <a:ext cx="10759068" cy="4351338"/>
          </a:xfrm>
        </p:spPr>
        <p:txBody>
          <a:bodyPr/>
          <a:lstStyle/>
          <a:p>
            <a:pPr marL="0" indent="0">
              <a:buNone/>
            </a:pPr>
            <a:r>
              <a:rPr lang="en-US" dirty="0"/>
              <a:t>The Raspberry Pi is a credit card-sized computer that plugs into your TV and a keyboard. It is a capable little computer which can be used in electronics projects, and for many of the things that your desktop PC does, like spreadsheets, word processing, browsing the internet, and playing games. It also plays high-definition video.  (www.raspberrypi.org)</a:t>
            </a:r>
          </a:p>
        </p:txBody>
      </p:sp>
      <p:pic>
        <p:nvPicPr>
          <p:cNvPr id="1026" name="Picture 2" descr="Image result for raspberry pi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7807" y="3359998"/>
            <a:ext cx="5087479" cy="33972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867406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on the board?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1026" name="Picture 2" descr="Image result for what is on raspberry pi 3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54" y="1690688"/>
            <a:ext cx="6524691" cy="3944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00102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GPIO Pinout</a:t>
            </a:r>
          </a:p>
        </p:txBody>
      </p:sp>
      <p:pic>
        <p:nvPicPr>
          <p:cNvPr id="6146" name="Picture 2" descr="Image result for raspberry pi 3 gpio p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219" y="1400756"/>
            <a:ext cx="4860073" cy="50679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60089" y="2418022"/>
            <a:ext cx="3235712" cy="2308324"/>
          </a:xfrm>
          <a:prstGeom prst="rect">
            <a:avLst/>
          </a:prstGeom>
        </p:spPr>
        <p:txBody>
          <a:bodyPr wrap="square">
            <a:spAutoFit/>
          </a:bodyPr>
          <a:lstStyle/>
          <a:p>
            <a:pPr>
              <a:buFont typeface="Arial" panose="020B0604020202020204" pitchFamily="34" charset="0"/>
              <a:buChar char="•"/>
            </a:pPr>
            <a:r>
              <a:rPr lang="en-US" sz="2400" b="1" dirty="0">
                <a:solidFill>
                  <a:srgbClr val="000000"/>
                </a:solidFill>
                <a:latin typeface="Segoe UI" panose="020B0502040204020203" pitchFamily="34" charset="0"/>
              </a:rPr>
              <a:t>24x</a:t>
            </a:r>
            <a:r>
              <a:rPr lang="en-US" sz="2400" dirty="0">
                <a:solidFill>
                  <a:srgbClr val="000000"/>
                </a:solidFill>
                <a:latin typeface="Segoe UI" panose="020B0502040204020203" pitchFamily="34" charset="0"/>
              </a:rPr>
              <a:t> - GPIO pins</a:t>
            </a:r>
          </a:p>
          <a:p>
            <a:pPr>
              <a:buFont typeface="Arial" panose="020B0604020202020204" pitchFamily="34" charset="0"/>
              <a:buChar char="•"/>
            </a:pPr>
            <a:r>
              <a:rPr lang="en-US" sz="2400" b="1" dirty="0">
                <a:solidFill>
                  <a:srgbClr val="000000"/>
                </a:solidFill>
                <a:latin typeface="Segoe UI" panose="020B0502040204020203" pitchFamily="34" charset="0"/>
              </a:rPr>
              <a:t>2x</a:t>
            </a:r>
            <a:r>
              <a:rPr lang="en-US" sz="2400" dirty="0">
                <a:solidFill>
                  <a:srgbClr val="000000"/>
                </a:solidFill>
                <a:latin typeface="Segoe UI" panose="020B0502040204020203" pitchFamily="34" charset="0"/>
              </a:rPr>
              <a:t> - SPI bus</a:t>
            </a:r>
          </a:p>
          <a:p>
            <a:pPr>
              <a:buFont typeface="Arial" panose="020B0604020202020204" pitchFamily="34" charset="0"/>
              <a:buChar char="•"/>
            </a:pPr>
            <a:r>
              <a:rPr lang="en-US" sz="2400" b="1" dirty="0">
                <a:solidFill>
                  <a:srgbClr val="000000"/>
                </a:solidFill>
                <a:latin typeface="Segoe UI" panose="020B0502040204020203" pitchFamily="34" charset="0"/>
              </a:rPr>
              <a:t>1x</a:t>
            </a:r>
            <a:r>
              <a:rPr lang="en-US" sz="2400" dirty="0">
                <a:solidFill>
                  <a:srgbClr val="000000"/>
                </a:solidFill>
                <a:latin typeface="Segoe UI" panose="020B0502040204020203" pitchFamily="34" charset="0"/>
              </a:rPr>
              <a:t> - I2C bus</a:t>
            </a:r>
          </a:p>
          <a:p>
            <a:pPr>
              <a:buFont typeface="Arial" panose="020B0604020202020204" pitchFamily="34" charset="0"/>
              <a:buChar char="•"/>
            </a:pPr>
            <a:r>
              <a:rPr lang="en-US" sz="2400" b="1" dirty="0">
                <a:solidFill>
                  <a:srgbClr val="000000"/>
                </a:solidFill>
                <a:latin typeface="Segoe UI" panose="020B0502040204020203" pitchFamily="34" charset="0"/>
              </a:rPr>
              <a:t>2x</a:t>
            </a:r>
            <a:r>
              <a:rPr lang="en-US" sz="2400" dirty="0">
                <a:solidFill>
                  <a:srgbClr val="000000"/>
                </a:solidFill>
                <a:latin typeface="Segoe UI" panose="020B0502040204020203" pitchFamily="34" charset="0"/>
              </a:rPr>
              <a:t> - 5V power pins</a:t>
            </a:r>
          </a:p>
          <a:p>
            <a:pPr>
              <a:buFont typeface="Arial" panose="020B0604020202020204" pitchFamily="34" charset="0"/>
              <a:buChar char="•"/>
            </a:pPr>
            <a:r>
              <a:rPr lang="en-US" sz="2400" b="1" dirty="0">
                <a:solidFill>
                  <a:srgbClr val="000000"/>
                </a:solidFill>
                <a:latin typeface="Segoe UI" panose="020B0502040204020203" pitchFamily="34" charset="0"/>
              </a:rPr>
              <a:t>2x</a:t>
            </a:r>
            <a:r>
              <a:rPr lang="en-US" sz="2400" dirty="0">
                <a:solidFill>
                  <a:srgbClr val="000000"/>
                </a:solidFill>
                <a:latin typeface="Segoe UI" panose="020B0502040204020203" pitchFamily="34" charset="0"/>
              </a:rPr>
              <a:t> - 3.3V power pins</a:t>
            </a:r>
          </a:p>
          <a:p>
            <a:pPr>
              <a:buFont typeface="Arial" panose="020B0604020202020204" pitchFamily="34" charset="0"/>
              <a:buChar char="•"/>
            </a:pPr>
            <a:r>
              <a:rPr lang="en-US" sz="2400" b="1" dirty="0">
                <a:solidFill>
                  <a:srgbClr val="000000"/>
                </a:solidFill>
                <a:latin typeface="Segoe UI" panose="020B0502040204020203" pitchFamily="34" charset="0"/>
              </a:rPr>
              <a:t>8x</a:t>
            </a:r>
            <a:r>
              <a:rPr lang="en-US" sz="2400" dirty="0">
                <a:solidFill>
                  <a:srgbClr val="000000"/>
                </a:solidFill>
                <a:latin typeface="Segoe UI" panose="020B0502040204020203" pitchFamily="34" charset="0"/>
              </a:rPr>
              <a:t> - Ground pins</a:t>
            </a:r>
            <a:endParaRPr lang="en-US" sz="2400" b="0" i="0" dirty="0">
              <a:solidFill>
                <a:srgbClr val="000000"/>
              </a:solidFill>
              <a:effectLst/>
              <a:latin typeface="Segoe UI" panose="020B0502040204020203"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2493" y="6032810"/>
            <a:ext cx="2433490" cy="652099"/>
          </a:xfrm>
          <a:prstGeom prst="rect">
            <a:avLst/>
          </a:prstGeom>
        </p:spPr>
      </p:pic>
    </p:spTree>
    <p:extLst>
      <p:ext uri="{BB962C8B-B14F-4D97-AF65-F5344CB8AC3E}">
        <p14:creationId xmlns:p14="http://schemas.microsoft.com/office/powerpoint/2010/main" val="4053377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circuit design that uses the </a:t>
            </a:r>
            <a:r>
              <a:rPr lang="en-US" dirty="0" err="1"/>
              <a:t>RasPi</a:t>
            </a:r>
            <a:r>
              <a:rPr lang="en-US" dirty="0"/>
              <a:t> GPIO Pins.</a:t>
            </a:r>
          </a:p>
        </p:txBody>
      </p:sp>
      <p:pic>
        <p:nvPicPr>
          <p:cNvPr id="8194" name="Picture 2" descr="GPIO wth 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523" y="1729365"/>
            <a:ext cx="4517453" cy="339609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imple circu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14" y="2466434"/>
            <a:ext cx="4930440" cy="24553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40114192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Raspbian</a:t>
            </a:r>
            <a:r>
              <a:rPr lang="en-US" dirty="0"/>
              <a:t> Jessie</a:t>
            </a:r>
          </a:p>
        </p:txBody>
      </p:sp>
      <p:pic>
        <p:nvPicPr>
          <p:cNvPr id="14344" name="Picture 8" descr="Image result for raspbian jessi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4187" y="1512277"/>
            <a:ext cx="6795107" cy="4249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56493" y="1512277"/>
            <a:ext cx="4308230" cy="4801314"/>
          </a:xfrm>
          <a:prstGeom prst="rect">
            <a:avLst/>
          </a:prstGeom>
          <a:noFill/>
        </p:spPr>
        <p:txBody>
          <a:bodyPr wrap="square" rtlCol="0">
            <a:spAutoFit/>
          </a:bodyPr>
          <a:lstStyle/>
          <a:p>
            <a:pPr marL="285750" indent="-285750">
              <a:buFont typeface="Arial" panose="020B0604020202020204" pitchFamily="34" charset="0"/>
              <a:buChar char="•"/>
            </a:pPr>
            <a:r>
              <a:rPr lang="en-US" dirty="0" err="1"/>
              <a:t>Raspbian</a:t>
            </a:r>
            <a:r>
              <a:rPr lang="en-US" dirty="0"/>
              <a:t> is the supported operating system for Raspberry pi. </a:t>
            </a:r>
          </a:p>
          <a:p>
            <a:pPr marL="285750" indent="-285750">
              <a:buFont typeface="Arial" panose="020B0604020202020204" pitchFamily="34" charset="0"/>
              <a:buChar char="•"/>
            </a:pPr>
            <a:r>
              <a:rPr lang="en-US" dirty="0"/>
              <a:t>It is a free operation system based on </a:t>
            </a:r>
            <a:r>
              <a:rPr lang="en-US" dirty="0" err="1"/>
              <a:t>Debian</a:t>
            </a:r>
            <a:r>
              <a:rPr lang="en-US" dirty="0"/>
              <a:t> that is optimized for the Raspberry Pi hardware.</a:t>
            </a:r>
          </a:p>
          <a:p>
            <a:pPr marL="285750" indent="-285750">
              <a:buFont typeface="Arial" panose="020B0604020202020204" pitchFamily="34" charset="0"/>
              <a:buChar char="•"/>
            </a:pPr>
            <a:r>
              <a:rPr lang="en-US" dirty="0" err="1"/>
              <a:t>Verisons</a:t>
            </a:r>
            <a:r>
              <a:rPr lang="en-US" dirty="0"/>
              <a:t> are named after the character of the “Toy Story” movie. The previous </a:t>
            </a:r>
            <a:r>
              <a:rPr lang="en-US" dirty="0" err="1"/>
              <a:t>Raspbian</a:t>
            </a:r>
            <a:r>
              <a:rPr lang="en-US" dirty="0"/>
              <a:t> version is named Wheezy.</a:t>
            </a:r>
          </a:p>
          <a:p>
            <a:pPr marL="285750" indent="-285750">
              <a:buFont typeface="Arial" panose="020B0604020202020204" pitchFamily="34" charset="0"/>
              <a:buChar char="•"/>
            </a:pPr>
            <a:r>
              <a:rPr lang="en-US" dirty="0"/>
              <a:t>It is still under active development.</a:t>
            </a:r>
          </a:p>
          <a:p>
            <a:pPr marL="285750" indent="-285750">
              <a:buFont typeface="Arial" panose="020B0604020202020204" pitchFamily="34" charset="0"/>
              <a:buChar char="•"/>
            </a:pPr>
            <a:r>
              <a:rPr lang="en-US" dirty="0"/>
              <a:t>Raspberry Pi foundation doesn’t make this OS. It is not their product.</a:t>
            </a:r>
          </a:p>
          <a:p>
            <a:pPr marL="285750" indent="-285750">
              <a:buFont typeface="Arial" panose="020B0604020202020204" pitchFamily="34" charset="0"/>
              <a:buChar char="•"/>
            </a:pPr>
            <a:r>
              <a:rPr lang="en-US" dirty="0"/>
              <a:t>It comes with pre-install software for education, programming, and general use such as text editor, Python, and Java more.</a:t>
            </a:r>
          </a:p>
          <a:p>
            <a:pPr marL="285750" indent="-285750">
              <a:buFont typeface="Arial" panose="020B0604020202020204" pitchFamily="34" charset="0"/>
              <a:buChar char="•"/>
            </a:pPr>
            <a:r>
              <a:rPr lang="en-US" dirty="0"/>
              <a:t>Its GUI is also very easy to use.</a:t>
            </a:r>
          </a:p>
          <a:p>
            <a:pPr marL="285750" indent="-285750">
              <a:buFont typeface="Arial" panose="020B0604020202020204" pitchFamily="34" charset="0"/>
              <a:buChar char="•"/>
            </a:pP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88769" y="5805644"/>
            <a:ext cx="3791089" cy="1015893"/>
          </a:xfrm>
          <a:prstGeom prst="rect">
            <a:avLst/>
          </a:prstGeom>
        </p:spPr>
      </p:pic>
    </p:spTree>
    <p:extLst>
      <p:ext uri="{BB962C8B-B14F-4D97-AF65-F5344CB8AC3E}">
        <p14:creationId xmlns:p14="http://schemas.microsoft.com/office/powerpoint/2010/main" val="3795140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073" y="365125"/>
            <a:ext cx="10961649" cy="1325563"/>
          </a:xfrm>
        </p:spPr>
        <p:txBody>
          <a:bodyPr/>
          <a:lstStyle/>
          <a:p>
            <a:r>
              <a:rPr lang="en-US" dirty="0"/>
              <a:t>Good sources to learn more about Raspberry Pi.</a:t>
            </a:r>
          </a:p>
        </p:txBody>
      </p:sp>
      <p:sp>
        <p:nvSpPr>
          <p:cNvPr id="3" name="Content Placeholder 2"/>
          <p:cNvSpPr>
            <a:spLocks noGrp="1"/>
          </p:cNvSpPr>
          <p:nvPr>
            <p:ph idx="1"/>
          </p:nvPr>
        </p:nvSpPr>
        <p:spPr>
          <a:xfrm>
            <a:off x="838200" y="1825625"/>
            <a:ext cx="10515600" cy="3281634"/>
          </a:xfrm>
        </p:spPr>
        <p:txBody>
          <a:bodyPr/>
          <a:lstStyle/>
          <a:p>
            <a:r>
              <a:rPr lang="en-US" dirty="0" err="1"/>
              <a:t>MagPi</a:t>
            </a:r>
            <a:r>
              <a:rPr lang="en-US" dirty="0"/>
              <a:t> Magazine</a:t>
            </a:r>
          </a:p>
          <a:p>
            <a:r>
              <a:rPr lang="en-US" dirty="0"/>
              <a:t>Raspberry Pi website and blog</a:t>
            </a:r>
          </a:p>
          <a:p>
            <a:r>
              <a:rPr lang="en-US" dirty="0"/>
              <a:t>Element 14 Forum</a:t>
            </a:r>
          </a:p>
          <a:p>
            <a:r>
              <a:rPr lang="en-US" dirty="0"/>
              <a:t>Hack a Day website</a:t>
            </a:r>
          </a:p>
          <a:p>
            <a:r>
              <a:rPr lang="en-US" dirty="0" err="1"/>
              <a:t>Adafruit</a:t>
            </a:r>
            <a:r>
              <a:rPr lang="en-US" dirty="0"/>
              <a:t> website</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725309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ROS is useful?</a:t>
            </a:r>
          </a:p>
        </p:txBody>
      </p:sp>
      <p:sp>
        <p:nvSpPr>
          <p:cNvPr id="3" name="Content Placeholder 2"/>
          <p:cNvSpPr>
            <a:spLocks noGrp="1"/>
          </p:cNvSpPr>
          <p:nvPr>
            <p:ph idx="1"/>
          </p:nvPr>
        </p:nvSpPr>
        <p:spPr>
          <a:xfrm>
            <a:off x="838200" y="1690688"/>
            <a:ext cx="10515600" cy="4351338"/>
          </a:xfrm>
        </p:spPr>
        <p:txBody>
          <a:bodyPr>
            <a:normAutofit fontScale="92500" lnSpcReduction="10000"/>
          </a:bodyPr>
          <a:lstStyle/>
          <a:p>
            <a:r>
              <a:rPr lang="en-US" dirty="0"/>
              <a:t>A distributed, modular design</a:t>
            </a:r>
          </a:p>
          <a:p>
            <a:r>
              <a:rPr lang="en-US" dirty="0"/>
              <a:t>A very large community</a:t>
            </a:r>
          </a:p>
          <a:p>
            <a:r>
              <a:rPr lang="en-US" dirty="0"/>
              <a:t>Permissive Licensing</a:t>
            </a:r>
          </a:p>
          <a:p>
            <a:pPr lvl="1"/>
            <a:r>
              <a:rPr lang="en-US" dirty="0"/>
              <a:t>"lets people do anything they want with your code </a:t>
            </a:r>
            <a:br>
              <a:rPr lang="en-US" dirty="0"/>
            </a:br>
            <a:r>
              <a:rPr lang="en-US" dirty="0"/>
              <a:t>as long as they provide attribution back to you </a:t>
            </a:r>
            <a:br>
              <a:rPr lang="en-US" dirty="0"/>
            </a:br>
            <a:r>
              <a:rPr lang="en-US" dirty="0"/>
              <a:t>and don’t hold you liable."</a:t>
            </a:r>
          </a:p>
          <a:p>
            <a:r>
              <a:rPr lang="en-US" dirty="0"/>
              <a:t>Collaborative Environment</a:t>
            </a:r>
          </a:p>
          <a:p>
            <a:r>
              <a:rPr lang="en-US" dirty="0"/>
              <a:t>It is free.</a:t>
            </a:r>
          </a:p>
          <a:p>
            <a:r>
              <a:rPr lang="en-US" dirty="0"/>
              <a:t>Supports different programming languages</a:t>
            </a:r>
          </a:p>
          <a:p>
            <a:pPr lvl="1"/>
            <a:r>
              <a:rPr lang="en-US" dirty="0"/>
              <a:t> </a:t>
            </a:r>
            <a:r>
              <a:rPr lang="en-US" dirty="0" err="1"/>
              <a:t>Matlap</a:t>
            </a:r>
            <a:r>
              <a:rPr lang="en-US" dirty="0"/>
              <a:t>, C</a:t>
            </a:r>
            <a:r>
              <a:rPr lang="en-US"/>
              <a:t>++, Python, Lisp</a:t>
            </a:r>
            <a:endParaRPr lang="en-US" dirty="0"/>
          </a:p>
          <a:p>
            <a:r>
              <a:rPr lang="en-US" dirty="0"/>
              <a:t>A very important technical skill to have in your resume.</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1026" name="Picture 2" descr="https://upload.wikimedia.org/wikipedia/commons/thumb/3/38/Software-license-classification-mark-webbink.svg/400px-Software-license-classification-mark-webbin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4335" y="1455550"/>
            <a:ext cx="5195777" cy="1348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S User M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1408" y="3196856"/>
            <a:ext cx="4358704" cy="223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6139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Vikingbot</a:t>
            </a: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2050" name="Picture 2" descr="Robot Desig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34380"/>
            <a:ext cx="6337663" cy="39508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6152607" y="1690688"/>
            <a:ext cx="6039394" cy="3539430"/>
          </a:xfrm>
          <a:prstGeom prst="rect">
            <a:avLst/>
          </a:prstGeom>
        </p:spPr>
        <p:txBody>
          <a:bodyPr wrap="square">
            <a:spAutoFit/>
          </a:bodyPr>
          <a:lstStyle/>
          <a:p>
            <a:r>
              <a:rPr lang="en-US" sz="1400" dirty="0"/>
              <a:t>You can find the top hardware design of the robot above. The robot consists of several different parts:</a:t>
            </a:r>
          </a:p>
          <a:p>
            <a:r>
              <a:rPr lang="en-US" sz="1400" dirty="0"/>
              <a:t>-	2 X DC motors</a:t>
            </a:r>
          </a:p>
          <a:p>
            <a:r>
              <a:rPr lang="en-US" sz="1400" dirty="0"/>
              <a:t>-	1 X Two channel DC motor driver </a:t>
            </a:r>
          </a:p>
          <a:p>
            <a:r>
              <a:rPr lang="en-US" sz="1400" dirty="0"/>
              <a:t>-	1 X ADC IC – MCP3000</a:t>
            </a:r>
          </a:p>
          <a:p>
            <a:r>
              <a:rPr lang="en-US" sz="1400" dirty="0"/>
              <a:t>-	2 X  Sharp IR Distance Sensors – Sharp</a:t>
            </a:r>
          </a:p>
          <a:p>
            <a:r>
              <a:rPr lang="en-US" sz="1400" dirty="0"/>
              <a:t>-	1 X USB Battery Bank</a:t>
            </a:r>
          </a:p>
          <a:p>
            <a:r>
              <a:rPr lang="en-US" sz="1400" dirty="0"/>
              <a:t>-	1 X Ultrasonic Sensor</a:t>
            </a:r>
          </a:p>
          <a:p>
            <a:r>
              <a:rPr lang="en-US" sz="1400" dirty="0"/>
              <a:t>-	1 X 5 V to 3.3V voltage divider</a:t>
            </a:r>
          </a:p>
          <a:p>
            <a:r>
              <a:rPr lang="en-US" sz="1400" dirty="0"/>
              <a:t>-	1 X Raspberry Pi</a:t>
            </a:r>
          </a:p>
          <a:p>
            <a:r>
              <a:rPr lang="en-US" sz="1400" dirty="0"/>
              <a:t>-	2 X Micro USB Cables</a:t>
            </a:r>
          </a:p>
          <a:p>
            <a:r>
              <a:rPr lang="en-US" sz="1400" dirty="0"/>
              <a:t>-	20 X Jumper Wires</a:t>
            </a:r>
          </a:p>
          <a:p>
            <a:r>
              <a:rPr lang="en-US" sz="1400" dirty="0"/>
              <a:t>-	1 X bread board</a:t>
            </a:r>
          </a:p>
          <a:p>
            <a:r>
              <a:rPr lang="en-US" sz="1400" dirty="0"/>
              <a:t>-	1 X </a:t>
            </a:r>
            <a:r>
              <a:rPr lang="en-US" sz="1400" dirty="0" err="1"/>
              <a:t>Plexiglass</a:t>
            </a:r>
            <a:r>
              <a:rPr lang="en-US" sz="1400" dirty="0"/>
              <a:t> Robot Base</a:t>
            </a:r>
          </a:p>
          <a:p>
            <a:r>
              <a:rPr lang="en-US" sz="1400" dirty="0"/>
              <a:t>The Raspberry Pi reads the sensors and controls the speed and the rotation of the dc motors attached to the robot by running the Python scrips.</a:t>
            </a:r>
          </a:p>
        </p:txBody>
      </p:sp>
    </p:spTree>
    <p:extLst>
      <p:ext uri="{BB962C8B-B14F-4D97-AF65-F5344CB8AC3E}">
        <p14:creationId xmlns:p14="http://schemas.microsoft.com/office/powerpoint/2010/main" val="31557243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b="1" dirty="0" err="1"/>
              <a:t>Vikingbot</a:t>
            </a:r>
            <a:endParaRPr lang="en-US" b="1" dirty="0"/>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2084916" y="1397727"/>
            <a:ext cx="8022168" cy="5303519"/>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17038" y="6178731"/>
            <a:ext cx="1888945" cy="506178"/>
          </a:xfrm>
          <a:prstGeom prst="rect">
            <a:avLst/>
          </a:prstGeom>
        </p:spPr>
      </p:pic>
    </p:spTree>
    <p:extLst>
      <p:ext uri="{BB962C8B-B14F-4D97-AF65-F5344CB8AC3E}">
        <p14:creationId xmlns:p14="http://schemas.microsoft.com/office/powerpoint/2010/main" val="15730138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SSH</a:t>
            </a:r>
          </a:p>
        </p:txBody>
      </p:sp>
      <p:sp>
        <p:nvSpPr>
          <p:cNvPr id="3" name="Content Placeholder 2"/>
          <p:cNvSpPr>
            <a:spLocks noGrp="1"/>
          </p:cNvSpPr>
          <p:nvPr>
            <p:ph idx="1"/>
          </p:nvPr>
        </p:nvSpPr>
        <p:spPr/>
        <p:txBody>
          <a:bodyPr/>
          <a:lstStyle/>
          <a:p>
            <a:r>
              <a:rPr lang="en-US" dirty="0"/>
              <a:t>SSH, also known as Secure Socket Shell, is a network protocol that provides administrators with a secure way to access a remote computer.</a:t>
            </a:r>
          </a:p>
          <a:p>
            <a:r>
              <a:rPr lang="en-US" dirty="0"/>
              <a:t>In our case, we will use SSH connection to remote control our Raspberry Pi computers.</a:t>
            </a:r>
          </a:p>
          <a:p>
            <a:endParaRPr lang="en-US" dirty="0"/>
          </a:p>
        </p:txBody>
      </p:sp>
      <p:pic>
        <p:nvPicPr>
          <p:cNvPr id="12290" name="Picture 2" descr="http://www.14core.com/wp-content/uploads/2015/07/ssh.tunnel.overvie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013" y="4081427"/>
            <a:ext cx="5715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927990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SSH - Windows</a:t>
            </a:r>
          </a:p>
        </p:txBody>
      </p:sp>
      <p:pic>
        <p:nvPicPr>
          <p:cNvPr id="4" name="Picture 3"/>
          <p:cNvPicPr>
            <a:picLocks noChangeAspect="1"/>
          </p:cNvPicPr>
          <p:nvPr/>
        </p:nvPicPr>
        <p:blipFill>
          <a:blip r:embed="rId2"/>
          <a:stretch>
            <a:fillRect/>
          </a:stretch>
        </p:blipFill>
        <p:spPr>
          <a:xfrm>
            <a:off x="923681" y="1988985"/>
            <a:ext cx="4595619" cy="4455197"/>
          </a:xfrm>
          <a:prstGeom prst="rect">
            <a:avLst/>
          </a:prstGeom>
        </p:spPr>
      </p:pic>
      <p:sp>
        <p:nvSpPr>
          <p:cNvPr id="5" name="Oval 4"/>
          <p:cNvSpPr/>
          <p:nvPr/>
        </p:nvSpPr>
        <p:spPr>
          <a:xfrm>
            <a:off x="2469547" y="2843317"/>
            <a:ext cx="1815452" cy="49391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4284999" y="2482896"/>
            <a:ext cx="1641915" cy="5873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576394" y="6032593"/>
            <a:ext cx="975583" cy="49391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4454085" y="5765614"/>
            <a:ext cx="1566271" cy="367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flipH="1">
            <a:off x="6020356" y="5454141"/>
            <a:ext cx="3361318" cy="369332"/>
          </a:xfrm>
          <a:prstGeom prst="rect">
            <a:avLst/>
          </a:prstGeom>
          <a:noFill/>
        </p:spPr>
        <p:txBody>
          <a:bodyPr wrap="square" rtlCol="0">
            <a:spAutoFit/>
          </a:bodyPr>
          <a:lstStyle/>
          <a:p>
            <a:r>
              <a:rPr lang="en-US" b="1" dirty="0"/>
              <a:t>Click on Open</a:t>
            </a:r>
          </a:p>
        </p:txBody>
      </p:sp>
      <p:sp>
        <p:nvSpPr>
          <p:cNvPr id="15" name="TextBox 14"/>
          <p:cNvSpPr txBox="1"/>
          <p:nvPr/>
        </p:nvSpPr>
        <p:spPr>
          <a:xfrm flipH="1">
            <a:off x="5926914" y="2298230"/>
            <a:ext cx="3361318" cy="369332"/>
          </a:xfrm>
          <a:prstGeom prst="rect">
            <a:avLst/>
          </a:prstGeom>
          <a:noFill/>
        </p:spPr>
        <p:txBody>
          <a:bodyPr wrap="square" rtlCol="0">
            <a:spAutoFit/>
          </a:bodyPr>
          <a:lstStyle/>
          <a:p>
            <a:r>
              <a:rPr lang="en-US" b="1" dirty="0"/>
              <a:t>Type Raspberry Pi’s IP Address</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136087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SSH – MAC OSX and Linux</a:t>
            </a:r>
          </a:p>
        </p:txBody>
      </p:sp>
      <p:sp>
        <p:nvSpPr>
          <p:cNvPr id="3" name="Content Placeholder 2"/>
          <p:cNvSpPr>
            <a:spLocks noGrp="1"/>
          </p:cNvSpPr>
          <p:nvPr>
            <p:ph idx="1"/>
          </p:nvPr>
        </p:nvSpPr>
        <p:spPr>
          <a:xfrm>
            <a:off x="838200" y="1551972"/>
            <a:ext cx="5435785" cy="1024366"/>
          </a:xfrm>
        </p:spPr>
        <p:txBody>
          <a:bodyPr/>
          <a:lstStyle/>
          <a:p>
            <a:r>
              <a:rPr lang="en-US" dirty="0" err="1"/>
              <a:t>ssh</a:t>
            </a:r>
            <a:r>
              <a:rPr lang="en-US" dirty="0"/>
              <a:t> &lt;</a:t>
            </a:r>
            <a:r>
              <a:rPr lang="en-US" dirty="0" err="1"/>
              <a:t>ip</a:t>
            </a:r>
            <a:r>
              <a:rPr lang="en-US" dirty="0"/>
              <a:t> address&gt; -l pi</a:t>
            </a:r>
          </a:p>
          <a:p>
            <a:r>
              <a:rPr lang="en-US" dirty="0" err="1"/>
              <a:t>ssh</a:t>
            </a:r>
            <a:r>
              <a:rPr lang="en-US" dirty="0"/>
              <a:t> 192.168.1.13 -l pi</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6" name="Picture 5"/>
          <p:cNvPicPr>
            <a:picLocks noChangeAspect="1"/>
          </p:cNvPicPr>
          <p:nvPr/>
        </p:nvPicPr>
        <p:blipFill>
          <a:blip r:embed="rId3"/>
          <a:stretch>
            <a:fillRect/>
          </a:stretch>
        </p:blipFill>
        <p:spPr>
          <a:xfrm>
            <a:off x="838200" y="2576338"/>
            <a:ext cx="6854663" cy="3783141"/>
          </a:xfrm>
          <a:prstGeom prst="rect">
            <a:avLst/>
          </a:prstGeom>
        </p:spPr>
      </p:pic>
    </p:spTree>
    <p:extLst>
      <p:ext uri="{BB962C8B-B14F-4D97-AF65-F5344CB8AC3E}">
        <p14:creationId xmlns:p14="http://schemas.microsoft.com/office/powerpoint/2010/main" val="3017479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learn your IP address? </a:t>
            </a:r>
          </a:p>
        </p:txBody>
      </p:sp>
      <p:pic>
        <p:nvPicPr>
          <p:cNvPr id="4" name="Picture 3"/>
          <p:cNvPicPr>
            <a:picLocks noChangeAspect="1"/>
          </p:cNvPicPr>
          <p:nvPr/>
        </p:nvPicPr>
        <p:blipFill>
          <a:blip r:embed="rId2"/>
          <a:stretch>
            <a:fillRect/>
          </a:stretch>
        </p:blipFill>
        <p:spPr>
          <a:xfrm>
            <a:off x="838200" y="1437058"/>
            <a:ext cx="7518215" cy="428099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5293155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File Transfer</a:t>
            </a:r>
          </a:p>
        </p:txBody>
      </p:sp>
      <p:sp>
        <p:nvSpPr>
          <p:cNvPr id="3" name="Content Placeholder 2"/>
          <p:cNvSpPr>
            <a:spLocks noGrp="1"/>
          </p:cNvSpPr>
          <p:nvPr>
            <p:ph idx="1"/>
          </p:nvPr>
        </p:nvSpPr>
        <p:spPr/>
        <p:txBody>
          <a:bodyPr/>
          <a:lstStyle/>
          <a:p>
            <a:r>
              <a:rPr lang="en-US" dirty="0"/>
              <a:t>Windows</a:t>
            </a:r>
          </a:p>
          <a:p>
            <a:pPr lvl="1"/>
            <a:r>
              <a:rPr lang="en-US" dirty="0">
                <a:hlinkClick r:id="rId2"/>
              </a:rPr>
              <a:t>https://winscp.net/eng/index.php</a:t>
            </a:r>
            <a:endParaRPr lang="en-US" dirty="0"/>
          </a:p>
          <a:p>
            <a:pPr marL="457200" lvl="1" indent="0">
              <a:buNone/>
            </a:pPr>
            <a:endParaRPr lang="en-US" dirty="0"/>
          </a:p>
          <a:p>
            <a:r>
              <a:rPr lang="en-US" dirty="0"/>
              <a:t>Linux</a:t>
            </a:r>
          </a:p>
          <a:p>
            <a:pPr lvl="1"/>
            <a:r>
              <a:rPr lang="en-US" dirty="0" err="1"/>
              <a:t>scp</a:t>
            </a:r>
            <a:r>
              <a:rPr lang="en-US" dirty="0"/>
              <a:t> sample1.txt sample2.txt </a:t>
            </a:r>
            <a:r>
              <a:rPr lang="en-US" dirty="0">
                <a:hlinkClick r:id="rId3"/>
              </a:rPr>
              <a:t>your_username@remotehost.edu</a:t>
            </a:r>
            <a:r>
              <a:rPr lang="en-US" dirty="0"/>
              <a:t>:</a:t>
            </a:r>
          </a:p>
          <a:p>
            <a:pPr lvl="1"/>
            <a:endParaRPr lang="en-US" dirty="0"/>
          </a:p>
          <a:p>
            <a:r>
              <a:rPr lang="en-US" dirty="0"/>
              <a:t>Mac</a:t>
            </a:r>
          </a:p>
          <a:p>
            <a:pPr lvl="1"/>
            <a:r>
              <a:rPr lang="en-US" dirty="0" err="1"/>
              <a:t>scp</a:t>
            </a:r>
            <a:r>
              <a:rPr lang="en-US" dirty="0"/>
              <a:t> sample1.txt sample2.txt </a:t>
            </a:r>
            <a:r>
              <a:rPr lang="en-US" dirty="0">
                <a:hlinkClick r:id="rId3"/>
              </a:rPr>
              <a:t>your_username@remotehost.edu</a:t>
            </a:r>
            <a:r>
              <a:rPr lang="en-US" dirty="0"/>
              <a:t>:</a:t>
            </a: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4094914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Assignment 1</a:t>
            </a:r>
          </a:p>
        </p:txBody>
      </p:sp>
      <p:sp>
        <p:nvSpPr>
          <p:cNvPr id="3" name="Content Placeholder 2"/>
          <p:cNvSpPr>
            <a:spLocks noGrp="1"/>
          </p:cNvSpPr>
          <p:nvPr>
            <p:ph idx="1"/>
          </p:nvPr>
        </p:nvSpPr>
        <p:spPr>
          <a:xfrm>
            <a:off x="838199" y="1466491"/>
            <a:ext cx="7920487" cy="5218418"/>
          </a:xfrm>
        </p:spPr>
        <p:txBody>
          <a:bodyPr>
            <a:normAutofit fontScale="55000" lnSpcReduction="20000"/>
          </a:bodyPr>
          <a:lstStyle/>
          <a:p>
            <a:r>
              <a:rPr lang="en-US" dirty="0"/>
              <a:t>Login to your account on the server.</a:t>
            </a:r>
          </a:p>
          <a:p>
            <a:r>
              <a:rPr lang="en-US" dirty="0"/>
              <a:t>Create your Workspace on the server</a:t>
            </a:r>
          </a:p>
          <a:p>
            <a:r>
              <a:rPr lang="en-US" dirty="0"/>
              <a:t>Write a simple python code for </a:t>
            </a:r>
            <a:r>
              <a:rPr lang="en-US" dirty="0" err="1"/>
              <a:t>Vikingbot</a:t>
            </a:r>
            <a:endParaRPr lang="en-US" dirty="0"/>
          </a:p>
          <a:p>
            <a:pPr lvl="1"/>
            <a:r>
              <a:rPr lang="en-US" dirty="0"/>
              <a:t>Go forward for 2 sec.</a:t>
            </a:r>
          </a:p>
          <a:p>
            <a:pPr lvl="1"/>
            <a:r>
              <a:rPr lang="en-US" dirty="0"/>
              <a:t>Turn left for 2 sec.</a:t>
            </a:r>
          </a:p>
          <a:p>
            <a:pPr lvl="1"/>
            <a:r>
              <a:rPr lang="en-US" dirty="0"/>
              <a:t>Go back  for 2 sec.</a:t>
            </a:r>
          </a:p>
          <a:p>
            <a:pPr lvl="1"/>
            <a:r>
              <a:rPr lang="en-US" dirty="0"/>
              <a:t>Stop for 2 sec.</a:t>
            </a:r>
          </a:p>
          <a:p>
            <a:pPr lvl="1"/>
            <a:r>
              <a:rPr lang="en-US" dirty="0"/>
              <a:t>Turn right for 2 sec.</a:t>
            </a:r>
          </a:p>
          <a:p>
            <a:pPr lvl="1"/>
            <a:r>
              <a:rPr lang="en-US" dirty="0"/>
              <a:t>When there is an obstacle in front of the robot, the robot should stop, and then turn left</a:t>
            </a:r>
          </a:p>
          <a:p>
            <a:pPr lvl="1"/>
            <a:r>
              <a:rPr lang="en-US" dirty="0"/>
              <a:t>When there is an obstacle in the back, the robot should stop, and then turn right</a:t>
            </a:r>
          </a:p>
          <a:p>
            <a:r>
              <a:rPr lang="en-US" dirty="0"/>
              <a:t>Assume you have the following class name and methods:</a:t>
            </a:r>
          </a:p>
          <a:p>
            <a:pPr lvl="2"/>
            <a:r>
              <a:rPr lang="en-US" dirty="0"/>
              <a:t>Class name: </a:t>
            </a:r>
            <a:r>
              <a:rPr lang="en-US" dirty="0" err="1"/>
              <a:t>Vikingbot</a:t>
            </a:r>
            <a:endParaRPr lang="en-US" dirty="0"/>
          </a:p>
          <a:p>
            <a:pPr lvl="3"/>
            <a:r>
              <a:rPr lang="en-US" dirty="0" err="1"/>
              <a:t>goForward</a:t>
            </a:r>
            <a:r>
              <a:rPr lang="en-US" dirty="0"/>
              <a:t>()</a:t>
            </a:r>
          </a:p>
          <a:p>
            <a:pPr lvl="3"/>
            <a:r>
              <a:rPr lang="en-US" dirty="0" err="1"/>
              <a:t>goBack</a:t>
            </a:r>
            <a:r>
              <a:rPr lang="en-US" dirty="0"/>
              <a:t>()</a:t>
            </a:r>
          </a:p>
          <a:p>
            <a:pPr lvl="3"/>
            <a:r>
              <a:rPr lang="en-US" dirty="0"/>
              <a:t>stop()</a:t>
            </a:r>
          </a:p>
          <a:p>
            <a:pPr lvl="3"/>
            <a:r>
              <a:rPr lang="en-US" dirty="0" err="1"/>
              <a:t>turnLeft</a:t>
            </a:r>
            <a:r>
              <a:rPr lang="en-US" dirty="0"/>
              <a:t>()</a:t>
            </a:r>
          </a:p>
          <a:p>
            <a:pPr lvl="3"/>
            <a:r>
              <a:rPr lang="en-US" dirty="0" err="1"/>
              <a:t>turnRight</a:t>
            </a:r>
            <a:r>
              <a:rPr lang="en-US" dirty="0"/>
              <a:t>()</a:t>
            </a:r>
          </a:p>
          <a:p>
            <a:pPr lvl="3"/>
            <a:r>
              <a:rPr lang="en-US" dirty="0" err="1"/>
              <a:t>changeSpeed</a:t>
            </a:r>
            <a:r>
              <a:rPr lang="en-US" dirty="0"/>
              <a:t>(speed) – your speed can vary between 50 - 100</a:t>
            </a:r>
          </a:p>
          <a:p>
            <a:pPr lvl="3"/>
            <a:r>
              <a:rPr lang="en-US" dirty="0" err="1"/>
              <a:t>readSensors</a:t>
            </a:r>
            <a:r>
              <a:rPr lang="en-US" dirty="0"/>
              <a:t>() - </a:t>
            </a:r>
            <a:r>
              <a:rPr lang="en-US" dirty="0" err="1"/>
              <a:t>frontLeft</a:t>
            </a:r>
            <a:r>
              <a:rPr lang="en-US" dirty="0"/>
              <a:t>, </a:t>
            </a:r>
            <a:r>
              <a:rPr lang="en-US" dirty="0" err="1"/>
              <a:t>frontRight</a:t>
            </a:r>
            <a:r>
              <a:rPr lang="en-US" dirty="0"/>
              <a:t>, back (returns a value between 0-100 for each sensor)</a:t>
            </a:r>
          </a:p>
          <a:p>
            <a:pPr marL="914400" lvl="2" indent="0">
              <a:buNone/>
            </a:pPr>
            <a:endParaRPr lang="en-US" dirty="0"/>
          </a:p>
          <a:p>
            <a:r>
              <a:rPr lang="en-US" b="1" dirty="0">
                <a:solidFill>
                  <a:srgbClr val="FF0000"/>
                </a:solidFill>
              </a:rPr>
              <a:t>Deadline: </a:t>
            </a:r>
          </a:p>
          <a:p>
            <a:pPr lvl="1"/>
            <a:r>
              <a:rPr lang="en-US" b="1" dirty="0">
                <a:solidFill>
                  <a:srgbClr val="FF0000"/>
                </a:solidFill>
              </a:rPr>
              <a:t>Monday before class</a:t>
            </a:r>
          </a:p>
          <a:p>
            <a:r>
              <a:rPr lang="en-US" b="1" dirty="0">
                <a:solidFill>
                  <a:srgbClr val="FF0000"/>
                </a:solidFill>
              </a:rPr>
              <a:t>No late assignment submission.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2954210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dirty="0"/>
              <a:t>Robotic System Lab – ROS Lectures ETH Zurich</a:t>
            </a:r>
          </a:p>
          <a:p>
            <a:r>
              <a:rPr lang="en-US" dirty="0"/>
              <a:t>ROS - wiki.ros.org</a:t>
            </a:r>
          </a:p>
          <a:p>
            <a:r>
              <a:rPr lang="en-US" dirty="0"/>
              <a:t>Mastering ROS for Robotics Programing - Lentin Joseph</a:t>
            </a:r>
          </a:p>
          <a:p>
            <a:r>
              <a:rPr lang="en-US" dirty="0"/>
              <a:t>A Gentle Introduction to ROS - Jason M. O'Kane</a:t>
            </a:r>
          </a:p>
          <a:p>
            <a:r>
              <a:rPr lang="en-US" dirty="0"/>
              <a:t>www.rapberrypi.org</a:t>
            </a:r>
          </a:p>
          <a:p>
            <a:r>
              <a:rPr lang="en-US" dirty="0"/>
              <a:t>www.adafruit.com</a:t>
            </a:r>
          </a:p>
          <a:p>
            <a:r>
              <a:rPr lang="en-US" dirty="0"/>
              <a:t>www.pdxrobotics.com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4366" y="5826976"/>
            <a:ext cx="3201617" cy="857933"/>
          </a:xfrm>
          <a:prstGeom prst="rect">
            <a:avLst/>
          </a:prstGeom>
        </p:spPr>
      </p:pic>
    </p:spTree>
    <p:extLst>
      <p:ext uri="{BB962C8B-B14F-4D97-AF65-F5344CB8AC3E}">
        <p14:creationId xmlns:p14="http://schemas.microsoft.com/office/powerpoint/2010/main" val="2569709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History of ROS</a:t>
            </a:r>
          </a:p>
        </p:txBody>
      </p:sp>
      <p:sp>
        <p:nvSpPr>
          <p:cNvPr id="3" name="Content Placeholder 2"/>
          <p:cNvSpPr>
            <a:spLocks noGrp="1"/>
          </p:cNvSpPr>
          <p:nvPr>
            <p:ph idx="1"/>
          </p:nvPr>
        </p:nvSpPr>
        <p:spPr>
          <a:xfrm>
            <a:off x="838200" y="1548534"/>
            <a:ext cx="10515600" cy="1628775"/>
          </a:xfrm>
        </p:spPr>
        <p:txBody>
          <a:bodyPr/>
          <a:lstStyle/>
          <a:p>
            <a:r>
              <a:rPr lang="en-US" dirty="0"/>
              <a:t>It is developed in 2007 at the Stanford Artificial Intelligence Lab.</a:t>
            </a:r>
          </a:p>
          <a:p>
            <a:r>
              <a:rPr lang="en-US" dirty="0"/>
              <a:t>It was managed by Willow Garage.</a:t>
            </a:r>
          </a:p>
          <a:p>
            <a:r>
              <a:rPr lang="en-US" dirty="0"/>
              <a:t>Open Source Robotics Foundations has been managing it since 2013.</a:t>
            </a:r>
          </a:p>
          <a:p>
            <a:endParaRPr lang="en-US" dirty="0"/>
          </a:p>
        </p:txBody>
      </p:sp>
      <p:pic>
        <p:nvPicPr>
          <p:cNvPr id="4" name="Z70_3wMFO24">
            <a:hlinkClick r:id="" action="ppaction://media"/>
          </p:cNvPr>
          <p:cNvPicPr>
            <a:picLocks noRot="1" noChangeAspect="1"/>
          </p:cNvPicPr>
          <p:nvPr>
            <a:videoFile r:link="rId1"/>
          </p:nvPr>
        </p:nvPicPr>
        <p:blipFill>
          <a:blip r:embed="rId3"/>
          <a:stretch>
            <a:fillRect/>
          </a:stretch>
        </p:blipFill>
        <p:spPr>
          <a:xfrm>
            <a:off x="3808341" y="3177309"/>
            <a:ext cx="4587514" cy="344168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95855" y="5842107"/>
            <a:ext cx="3791089" cy="1015893"/>
          </a:xfrm>
          <a:prstGeom prst="rect">
            <a:avLst/>
          </a:prstGeom>
        </p:spPr>
      </p:pic>
    </p:spTree>
    <p:extLst>
      <p:ext uri="{BB962C8B-B14F-4D97-AF65-F5344CB8AC3E}">
        <p14:creationId xmlns:p14="http://schemas.microsoft.com/office/powerpoint/2010/main" val="29716847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Turtlebot</a:t>
            </a:r>
            <a:endParaRPr lang="en-US" dirty="0"/>
          </a:p>
        </p:txBody>
      </p:sp>
      <p:pic>
        <p:nvPicPr>
          <p:cNvPr id="5" name="wZCPGiORz8k"/>
          <p:cNvPicPr>
            <a:picLocks noRot="1" noChangeAspect="1"/>
          </p:cNvPicPr>
          <p:nvPr>
            <a:videoFile r:link="rId1"/>
          </p:nvPr>
        </p:nvPicPr>
        <p:blipFill>
          <a:blip r:embed="rId4"/>
          <a:stretch>
            <a:fillRect/>
          </a:stretch>
        </p:blipFill>
        <p:spPr>
          <a:xfrm>
            <a:off x="838200" y="1842679"/>
            <a:ext cx="5037909" cy="2833824"/>
          </a:xfrm>
          <a:prstGeom prst="rect">
            <a:avLst/>
          </a:prstGeom>
        </p:spPr>
      </p:pic>
      <p:pic>
        <p:nvPicPr>
          <p:cNvPr id="6" name="XPlTrIjvP0g"/>
          <p:cNvPicPr>
            <a:picLocks noRot="1" noChangeAspect="1"/>
          </p:cNvPicPr>
          <p:nvPr>
            <a:videoFile r:link="rId2"/>
          </p:nvPr>
        </p:nvPicPr>
        <p:blipFill>
          <a:blip r:embed="rId5"/>
          <a:stretch>
            <a:fillRect/>
          </a:stretch>
        </p:blipFill>
        <p:spPr>
          <a:xfrm>
            <a:off x="6318069" y="1842679"/>
            <a:ext cx="5037909" cy="2833824"/>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95855" y="5842107"/>
            <a:ext cx="3791089" cy="1015893"/>
          </a:xfrm>
          <a:prstGeom prst="rect">
            <a:avLst/>
          </a:prstGeom>
        </p:spPr>
      </p:pic>
    </p:spTree>
    <p:extLst>
      <p:ext uri="{BB962C8B-B14F-4D97-AF65-F5344CB8AC3E}">
        <p14:creationId xmlns:p14="http://schemas.microsoft.com/office/powerpoint/2010/main" val="4276522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ROS Philosophy</a:t>
            </a:r>
          </a:p>
        </p:txBody>
      </p:sp>
      <p:sp>
        <p:nvSpPr>
          <p:cNvPr id="3" name="Content Placeholder 2"/>
          <p:cNvSpPr>
            <a:spLocks noGrp="1"/>
          </p:cNvSpPr>
          <p:nvPr>
            <p:ph idx="1"/>
          </p:nvPr>
        </p:nvSpPr>
        <p:spPr>
          <a:xfrm>
            <a:off x="838199" y="1825625"/>
            <a:ext cx="10965873" cy="4750666"/>
          </a:xfrm>
        </p:spPr>
        <p:txBody>
          <a:bodyPr>
            <a:normAutofit fontScale="85000" lnSpcReduction="20000"/>
          </a:bodyPr>
          <a:lstStyle/>
          <a:p>
            <a:r>
              <a:rPr lang="en-US" b="1" dirty="0"/>
              <a:t>Peer to Peer</a:t>
            </a:r>
          </a:p>
          <a:p>
            <a:pPr lvl="1"/>
            <a:r>
              <a:rPr lang="en-US" dirty="0"/>
              <a:t>Individual programs communicate over defined API (ROS messages, services)</a:t>
            </a:r>
          </a:p>
          <a:p>
            <a:r>
              <a:rPr lang="en-US" b="1" dirty="0"/>
              <a:t>Distributed</a:t>
            </a:r>
          </a:p>
          <a:p>
            <a:pPr lvl="1"/>
            <a:r>
              <a:rPr lang="en-US" dirty="0"/>
              <a:t>Programs can be run on multiple computers and communicate over the network.</a:t>
            </a:r>
          </a:p>
          <a:p>
            <a:r>
              <a:rPr lang="en-US" b="1" dirty="0"/>
              <a:t>Supports Multiple Languages</a:t>
            </a:r>
          </a:p>
          <a:p>
            <a:pPr lvl="1"/>
            <a:r>
              <a:rPr lang="en-US" dirty="0"/>
              <a:t>ROS modules can be written in any language for which a client library exist (C++, Python, MATLAB, Java, etc.)</a:t>
            </a:r>
          </a:p>
          <a:p>
            <a:r>
              <a:rPr lang="en-US" b="1" dirty="0"/>
              <a:t>Light-weight</a:t>
            </a:r>
          </a:p>
          <a:p>
            <a:pPr lvl="1"/>
            <a:r>
              <a:rPr lang="en-US" dirty="0"/>
              <a:t>Stand-alone libraries are wrapped around with in a thin ROS layer.</a:t>
            </a:r>
          </a:p>
          <a:p>
            <a:pPr lvl="1"/>
            <a:r>
              <a:rPr lang="en-US" dirty="0"/>
              <a:t>It doesn’t mean ROS doesn’t use your CPU or don’t need a powerful PC.</a:t>
            </a:r>
          </a:p>
          <a:p>
            <a:pPr lvl="1"/>
            <a:r>
              <a:rPr lang="en-US" dirty="0"/>
              <a:t>Some packages could use all almost your system resources. </a:t>
            </a:r>
          </a:p>
          <a:p>
            <a:r>
              <a:rPr lang="en-US" b="1" dirty="0"/>
              <a:t>Free and Open-Source</a:t>
            </a:r>
          </a:p>
          <a:p>
            <a:pPr lvl="1"/>
            <a:r>
              <a:rPr lang="en-US" dirty="0"/>
              <a:t>It is totally free and supported by a considerably large community. </a:t>
            </a:r>
          </a:p>
          <a:p>
            <a:pPr lvl="1"/>
            <a:r>
              <a:rPr lang="en-US" dirty="0"/>
              <a:t>It is backed by many universities and industrial companies.</a:t>
            </a:r>
          </a:p>
          <a:p>
            <a:pPr lvl="1"/>
            <a:r>
              <a:rPr lang="en-US" dirty="0"/>
              <a:t>It becomes a standard in the robotics field.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00911" y="5842107"/>
            <a:ext cx="3791089" cy="1015893"/>
          </a:xfrm>
          <a:prstGeom prst="rect">
            <a:avLst/>
          </a:prstGeom>
        </p:spPr>
      </p:pic>
    </p:spTree>
    <p:extLst>
      <p:ext uri="{BB962C8B-B14F-4D97-AF65-F5344CB8AC3E}">
        <p14:creationId xmlns:p14="http://schemas.microsoft.com/office/powerpoint/2010/main" val="1250539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Install ROS?</a:t>
            </a:r>
          </a:p>
        </p:txBody>
      </p:sp>
      <p:sp>
        <p:nvSpPr>
          <p:cNvPr id="3" name="Content Placeholder 2"/>
          <p:cNvSpPr>
            <a:spLocks noGrp="1"/>
          </p:cNvSpPr>
          <p:nvPr>
            <p:ph idx="1"/>
          </p:nvPr>
        </p:nvSpPr>
        <p:spPr/>
        <p:txBody>
          <a:bodyPr/>
          <a:lstStyle/>
          <a:p>
            <a:r>
              <a:rPr lang="en-US" u="sng" dirty="0"/>
              <a:t>Installing ROS on PC – Ubuntu</a:t>
            </a:r>
          </a:p>
          <a:p>
            <a:r>
              <a:rPr lang="en-US" u="sng" dirty="0"/>
              <a:t>Installing ROS on Virtual Machine</a:t>
            </a:r>
          </a:p>
          <a:p>
            <a:r>
              <a:rPr lang="en-US" u="sng" dirty="0"/>
              <a:t>Installing ROS on Raspberry Pi 3 - Jessie</a:t>
            </a:r>
          </a:p>
          <a:p>
            <a:r>
              <a:rPr lang="en-US" u="sng" dirty="0"/>
              <a:t>Installing ROS on Raspberry Pi – Ubuntu Mate</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63994918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905</TotalTime>
  <Words>2645</Words>
  <Application>Microsoft Office PowerPoint</Application>
  <PresentationFormat>Widescreen</PresentationFormat>
  <Paragraphs>447</Paragraphs>
  <Slides>58</Slides>
  <Notes>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Segoe UI</vt:lpstr>
      <vt:lpstr>Verdana</vt:lpstr>
      <vt:lpstr>office theme</vt:lpstr>
      <vt:lpstr>PowerPoint Presentation</vt:lpstr>
      <vt:lpstr>Grading Options </vt:lpstr>
      <vt:lpstr>Course Structure</vt:lpstr>
      <vt:lpstr>What is ROS?</vt:lpstr>
      <vt:lpstr>Why ROS is useful?</vt:lpstr>
      <vt:lpstr>History of ROS</vt:lpstr>
      <vt:lpstr>Turtlebot</vt:lpstr>
      <vt:lpstr>ROS Philosophy</vt:lpstr>
      <vt:lpstr>How to Install ROS?</vt:lpstr>
      <vt:lpstr>ROS Server</vt:lpstr>
      <vt:lpstr>ROS Workspace Environment</vt:lpstr>
      <vt:lpstr>Create a Catkin Workspace</vt:lpstr>
      <vt:lpstr>Create a Catkin Workspace</vt:lpstr>
      <vt:lpstr>ROS Master</vt:lpstr>
      <vt:lpstr>Ros Nodes</vt:lpstr>
      <vt:lpstr>ROS Master and Nodes</vt:lpstr>
      <vt:lpstr>ROS Topics</vt:lpstr>
      <vt:lpstr>Other ROS Topic Commands </vt:lpstr>
      <vt:lpstr>Using rqt-graph</vt:lpstr>
      <vt:lpstr>ROS Master, Nodes, Topics</vt:lpstr>
      <vt:lpstr>ROS Messages</vt:lpstr>
      <vt:lpstr>Example ROS Message Definition:   </vt:lpstr>
      <vt:lpstr>Message Types</vt:lpstr>
      <vt:lpstr>Summary of ROS Messages</vt:lpstr>
      <vt:lpstr>ROS Package</vt:lpstr>
      <vt:lpstr>ROS Launch</vt:lpstr>
      <vt:lpstr>Example Launch File</vt:lpstr>
      <vt:lpstr>Some useful ROS command-line tools</vt:lpstr>
      <vt:lpstr>PowerPoint Presentation</vt:lpstr>
      <vt:lpstr>ROS Cheatsheet</vt:lpstr>
      <vt:lpstr>Python Compiler</vt:lpstr>
      <vt:lpstr>Python</vt:lpstr>
      <vt:lpstr>Python Basics</vt:lpstr>
      <vt:lpstr>Why Python is great?</vt:lpstr>
      <vt:lpstr>Reserved Words</vt:lpstr>
      <vt:lpstr>Variable</vt:lpstr>
      <vt:lpstr>Operators</vt:lpstr>
      <vt:lpstr>Lists</vt:lpstr>
      <vt:lpstr>Tuples</vt:lpstr>
      <vt:lpstr>Dictionary</vt:lpstr>
      <vt:lpstr>Conditional Statements – If, elif, else </vt:lpstr>
      <vt:lpstr>Loops – While, For </vt:lpstr>
      <vt:lpstr>Using Modules</vt:lpstr>
      <vt:lpstr>What is Raspberry Pi?</vt:lpstr>
      <vt:lpstr>What is on the board?</vt:lpstr>
      <vt:lpstr>Raspberry Pi GPIO Pinout</vt:lpstr>
      <vt:lpstr>A Simple circuit design that uses the RasPi GPIO Pins.</vt:lpstr>
      <vt:lpstr>Raspbian Jessie</vt:lpstr>
      <vt:lpstr>Good sources to learn more about Raspberry Pi.</vt:lpstr>
      <vt:lpstr>Vikingbot</vt:lpstr>
      <vt:lpstr>Vikingbot</vt:lpstr>
      <vt:lpstr>SSH</vt:lpstr>
      <vt:lpstr>SSH - Windows</vt:lpstr>
      <vt:lpstr>SSH – MAC OSX and Linux</vt:lpstr>
      <vt:lpstr>How to learn your IP address? </vt:lpstr>
      <vt:lpstr>File Transfer</vt:lpstr>
      <vt:lpstr>Assignment 1</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Melih Erdoğan</dc:creator>
  <cp:lastModifiedBy>Melih Erdoğan</cp:lastModifiedBy>
  <cp:revision>38</cp:revision>
  <dcterms:created xsi:type="dcterms:W3CDTF">2013-07-15T20:26:40Z</dcterms:created>
  <dcterms:modified xsi:type="dcterms:W3CDTF">2017-08-18T04:30:52Z</dcterms:modified>
</cp:coreProperties>
</file>